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95" r:id="rId2"/>
    <p:sldId id="302" r:id="rId3"/>
    <p:sldId id="288" r:id="rId4"/>
    <p:sldId id="286" r:id="rId5"/>
    <p:sldId id="280" r:id="rId6"/>
    <p:sldId id="303" r:id="rId7"/>
    <p:sldId id="274" r:id="rId8"/>
    <p:sldId id="296" r:id="rId9"/>
    <p:sldId id="304" r:id="rId10"/>
    <p:sldId id="305" r:id="rId11"/>
    <p:sldId id="298" r:id="rId12"/>
    <p:sldId id="300" r:id="rId13"/>
    <p:sldId id="297" r:id="rId14"/>
    <p:sldId id="301" r:id="rId15"/>
    <p:sldId id="306" r:id="rId16"/>
    <p:sldId id="307" r:id="rId17"/>
    <p:sldId id="308" r:id="rId18"/>
    <p:sldId id="309" r:id="rId19"/>
    <p:sldId id="310" r:id="rId20"/>
    <p:sldId id="314" r:id="rId21"/>
    <p:sldId id="315" r:id="rId22"/>
    <p:sldId id="316" r:id="rId23"/>
    <p:sldId id="317" r:id="rId24"/>
    <p:sldId id="313" r:id="rId25"/>
  </p:sldIdLst>
  <p:sldSz cx="12192000" cy="6858000"/>
  <p:notesSz cx="6858000" cy="9144000"/>
  <p:embeddedFontLst>
    <p:embeddedFont>
      <p:font typeface="a시네마B" panose="02020600000000000000" pitchFamily="18" charset="-127"/>
      <p:regular r:id="rId27"/>
    </p:embeddedFont>
    <p:embeddedFont>
      <p:font typeface="a옛날사진관4" panose="02020600000000000000" pitchFamily="18" charset="-127"/>
      <p:regular r:id="rId28"/>
    </p:embeddedFont>
    <p:embeddedFont>
      <p:font typeface="a시네마M" panose="02020600000000000000" pitchFamily="18" charset="-127"/>
      <p:regular r:id="rId29"/>
    </p:embeddedFont>
    <p:embeddedFont>
      <p:font typeface="a옛날사진관5" panose="02020600000000000000" pitchFamily="18" charset="-127"/>
      <p:regular r:id="rId30"/>
    </p:embeddedFont>
    <p:embeddedFont>
      <p:font typeface="a시네마L" panose="02020600000000000000" pitchFamily="18" charset="-127"/>
      <p:regular r:id="rId31"/>
    </p:embeddedFont>
    <p:embeddedFont>
      <p:font typeface="Cambria Math" panose="02040503050406030204" pitchFamily="18" charset="0"/>
      <p:regular r:id="rId32"/>
    </p:embeddedFont>
    <p:embeddedFont>
      <p:font typeface="a옛날사진관2" panose="02020600000000000000" pitchFamily="18" charset="-127"/>
      <p:regular r:id="rId33"/>
    </p:embeddedFont>
    <p:embeddedFont>
      <p:font typeface="a장미다방" panose="02020600000000000000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95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91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89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85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182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380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576" algn="l" defTabSz="914395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404040"/>
    <a:srgbClr val="6B6B6B"/>
    <a:srgbClr val="595959"/>
    <a:srgbClr val="FDF5D7"/>
    <a:srgbClr val="F9F9F9"/>
    <a:srgbClr val="FFFFFF"/>
    <a:srgbClr val="778187"/>
    <a:srgbClr val="BFBFBF"/>
    <a:srgbClr val="768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9" autoAdjust="0"/>
    <p:restoredTop sz="94411" autoAdjust="0"/>
  </p:normalViewPr>
  <p:slideViewPr>
    <p:cSldViewPr>
      <p:cViewPr varScale="1">
        <p:scale>
          <a:sx n="85" d="100"/>
          <a:sy n="85" d="100"/>
        </p:scale>
        <p:origin x="34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low1\Downloads\multiTimelin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/>
              <a:t>시간에</a:t>
            </a:r>
            <a:r>
              <a:rPr lang="ko-KR" altLang="en-US" b="1" baseline="0" dirty="0"/>
              <a:t> 따른 관심도 변화</a:t>
            </a:r>
            <a:endParaRPr lang="ko-KR" alt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multiTimeline!$B$1</c:f>
              <c:strCache>
                <c:ptCount val="1"/>
                <c:pt idx="0">
                  <c:v>빈도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multiTimeline!$A$2:$A$264</c:f>
              <c:numCache>
                <c:formatCode>m/d/yyyy</c:formatCode>
                <c:ptCount val="263"/>
                <c:pt idx="0">
                  <c:v>41210</c:v>
                </c:pt>
                <c:pt idx="1">
                  <c:v>41217</c:v>
                </c:pt>
                <c:pt idx="2">
                  <c:v>41224</c:v>
                </c:pt>
                <c:pt idx="3">
                  <c:v>41231</c:v>
                </c:pt>
                <c:pt idx="4">
                  <c:v>41238</c:v>
                </c:pt>
                <c:pt idx="5">
                  <c:v>41245</c:v>
                </c:pt>
                <c:pt idx="6">
                  <c:v>41252</c:v>
                </c:pt>
                <c:pt idx="7">
                  <c:v>41259</c:v>
                </c:pt>
                <c:pt idx="8">
                  <c:v>41266</c:v>
                </c:pt>
                <c:pt idx="9">
                  <c:v>41273</c:v>
                </c:pt>
                <c:pt idx="10">
                  <c:v>41280</c:v>
                </c:pt>
                <c:pt idx="11">
                  <c:v>41287</c:v>
                </c:pt>
                <c:pt idx="12">
                  <c:v>41294</c:v>
                </c:pt>
                <c:pt idx="13">
                  <c:v>41301</c:v>
                </c:pt>
                <c:pt idx="14">
                  <c:v>41308</c:v>
                </c:pt>
                <c:pt idx="15">
                  <c:v>41315</c:v>
                </c:pt>
                <c:pt idx="16">
                  <c:v>41322</c:v>
                </c:pt>
                <c:pt idx="17">
                  <c:v>41329</c:v>
                </c:pt>
                <c:pt idx="18">
                  <c:v>41336</c:v>
                </c:pt>
                <c:pt idx="19">
                  <c:v>41343</c:v>
                </c:pt>
                <c:pt idx="20">
                  <c:v>41350</c:v>
                </c:pt>
                <c:pt idx="21">
                  <c:v>41357</c:v>
                </c:pt>
                <c:pt idx="22">
                  <c:v>41364</c:v>
                </c:pt>
                <c:pt idx="23">
                  <c:v>41371</c:v>
                </c:pt>
                <c:pt idx="24">
                  <c:v>41378</c:v>
                </c:pt>
                <c:pt idx="25">
                  <c:v>41385</c:v>
                </c:pt>
                <c:pt idx="26">
                  <c:v>41392</c:v>
                </c:pt>
                <c:pt idx="27">
                  <c:v>41399</c:v>
                </c:pt>
                <c:pt idx="28">
                  <c:v>41406</c:v>
                </c:pt>
                <c:pt idx="29">
                  <c:v>41413</c:v>
                </c:pt>
                <c:pt idx="30">
                  <c:v>41420</c:v>
                </c:pt>
                <c:pt idx="31">
                  <c:v>41427</c:v>
                </c:pt>
                <c:pt idx="32">
                  <c:v>41434</c:v>
                </c:pt>
                <c:pt idx="33">
                  <c:v>41441</c:v>
                </c:pt>
                <c:pt idx="34">
                  <c:v>41448</c:v>
                </c:pt>
                <c:pt idx="35">
                  <c:v>41455</c:v>
                </c:pt>
                <c:pt idx="36">
                  <c:v>41462</c:v>
                </c:pt>
                <c:pt idx="37">
                  <c:v>41469</c:v>
                </c:pt>
                <c:pt idx="38">
                  <c:v>41476</c:v>
                </c:pt>
                <c:pt idx="39">
                  <c:v>41483</c:v>
                </c:pt>
                <c:pt idx="40">
                  <c:v>41490</c:v>
                </c:pt>
                <c:pt idx="41">
                  <c:v>41497</c:v>
                </c:pt>
                <c:pt idx="42">
                  <c:v>41504</c:v>
                </c:pt>
                <c:pt idx="43">
                  <c:v>41511</c:v>
                </c:pt>
                <c:pt idx="44">
                  <c:v>41518</c:v>
                </c:pt>
                <c:pt idx="45">
                  <c:v>41525</c:v>
                </c:pt>
                <c:pt idx="46">
                  <c:v>41532</c:v>
                </c:pt>
                <c:pt idx="47">
                  <c:v>41539</c:v>
                </c:pt>
                <c:pt idx="48">
                  <c:v>41546</c:v>
                </c:pt>
                <c:pt idx="49">
                  <c:v>41553</c:v>
                </c:pt>
                <c:pt idx="50">
                  <c:v>41560</c:v>
                </c:pt>
                <c:pt idx="51">
                  <c:v>41567</c:v>
                </c:pt>
                <c:pt idx="52">
                  <c:v>41574</c:v>
                </c:pt>
                <c:pt idx="53">
                  <c:v>41581</c:v>
                </c:pt>
                <c:pt idx="54">
                  <c:v>41588</c:v>
                </c:pt>
                <c:pt idx="55">
                  <c:v>41595</c:v>
                </c:pt>
                <c:pt idx="56">
                  <c:v>41602</c:v>
                </c:pt>
                <c:pt idx="57">
                  <c:v>41609</c:v>
                </c:pt>
                <c:pt idx="58">
                  <c:v>41616</c:v>
                </c:pt>
                <c:pt idx="59">
                  <c:v>41623</c:v>
                </c:pt>
                <c:pt idx="60">
                  <c:v>41630</c:v>
                </c:pt>
                <c:pt idx="61">
                  <c:v>41637</c:v>
                </c:pt>
                <c:pt idx="62">
                  <c:v>41644</c:v>
                </c:pt>
                <c:pt idx="63">
                  <c:v>41651</c:v>
                </c:pt>
                <c:pt idx="64">
                  <c:v>41658</c:v>
                </c:pt>
                <c:pt idx="65">
                  <c:v>41665</c:v>
                </c:pt>
                <c:pt idx="66">
                  <c:v>41672</c:v>
                </c:pt>
                <c:pt idx="67">
                  <c:v>41679</c:v>
                </c:pt>
                <c:pt idx="68">
                  <c:v>41686</c:v>
                </c:pt>
                <c:pt idx="69">
                  <c:v>41693</c:v>
                </c:pt>
                <c:pt idx="70">
                  <c:v>41700</c:v>
                </c:pt>
                <c:pt idx="71">
                  <c:v>41707</c:v>
                </c:pt>
                <c:pt idx="72">
                  <c:v>41714</c:v>
                </c:pt>
                <c:pt idx="73">
                  <c:v>41721</c:v>
                </c:pt>
                <c:pt idx="74">
                  <c:v>41728</c:v>
                </c:pt>
                <c:pt idx="75">
                  <c:v>41735</c:v>
                </c:pt>
                <c:pt idx="76">
                  <c:v>41742</c:v>
                </c:pt>
                <c:pt idx="77">
                  <c:v>41749</c:v>
                </c:pt>
                <c:pt idx="78">
                  <c:v>41756</c:v>
                </c:pt>
                <c:pt idx="79">
                  <c:v>41763</c:v>
                </c:pt>
                <c:pt idx="80">
                  <c:v>41770</c:v>
                </c:pt>
                <c:pt idx="81">
                  <c:v>41777</c:v>
                </c:pt>
                <c:pt idx="82">
                  <c:v>41784</c:v>
                </c:pt>
                <c:pt idx="83">
                  <c:v>41791</c:v>
                </c:pt>
                <c:pt idx="84">
                  <c:v>41798</c:v>
                </c:pt>
                <c:pt idx="85">
                  <c:v>41805</c:v>
                </c:pt>
                <c:pt idx="86">
                  <c:v>41812</c:v>
                </c:pt>
                <c:pt idx="87">
                  <c:v>41819</c:v>
                </c:pt>
                <c:pt idx="88">
                  <c:v>41826</c:v>
                </c:pt>
                <c:pt idx="89">
                  <c:v>41833</c:v>
                </c:pt>
                <c:pt idx="90">
                  <c:v>41840</c:v>
                </c:pt>
                <c:pt idx="91">
                  <c:v>41847</c:v>
                </c:pt>
                <c:pt idx="92">
                  <c:v>41854</c:v>
                </c:pt>
                <c:pt idx="93">
                  <c:v>41861</c:v>
                </c:pt>
                <c:pt idx="94">
                  <c:v>41868</c:v>
                </c:pt>
                <c:pt idx="95">
                  <c:v>41875</c:v>
                </c:pt>
                <c:pt idx="96">
                  <c:v>41882</c:v>
                </c:pt>
                <c:pt idx="97">
                  <c:v>41889</c:v>
                </c:pt>
                <c:pt idx="98">
                  <c:v>41896</c:v>
                </c:pt>
                <c:pt idx="99">
                  <c:v>41903</c:v>
                </c:pt>
                <c:pt idx="100">
                  <c:v>41910</c:v>
                </c:pt>
                <c:pt idx="101">
                  <c:v>41917</c:v>
                </c:pt>
                <c:pt idx="102">
                  <c:v>41924</c:v>
                </c:pt>
                <c:pt idx="103">
                  <c:v>41931</c:v>
                </c:pt>
                <c:pt idx="104">
                  <c:v>41938</c:v>
                </c:pt>
                <c:pt idx="105">
                  <c:v>41945</c:v>
                </c:pt>
                <c:pt idx="106">
                  <c:v>41952</c:v>
                </c:pt>
                <c:pt idx="107">
                  <c:v>41959</c:v>
                </c:pt>
                <c:pt idx="108">
                  <c:v>41966</c:v>
                </c:pt>
                <c:pt idx="109">
                  <c:v>41973</c:v>
                </c:pt>
                <c:pt idx="110">
                  <c:v>41980</c:v>
                </c:pt>
                <c:pt idx="111">
                  <c:v>41987</c:v>
                </c:pt>
                <c:pt idx="112">
                  <c:v>41994</c:v>
                </c:pt>
                <c:pt idx="113">
                  <c:v>42001</c:v>
                </c:pt>
                <c:pt idx="114">
                  <c:v>42008</c:v>
                </c:pt>
                <c:pt idx="115">
                  <c:v>42015</c:v>
                </c:pt>
                <c:pt idx="116">
                  <c:v>42022</c:v>
                </c:pt>
                <c:pt idx="117">
                  <c:v>42029</c:v>
                </c:pt>
                <c:pt idx="118">
                  <c:v>42036</c:v>
                </c:pt>
                <c:pt idx="119">
                  <c:v>42043</c:v>
                </c:pt>
                <c:pt idx="120">
                  <c:v>42050</c:v>
                </c:pt>
                <c:pt idx="121">
                  <c:v>42057</c:v>
                </c:pt>
                <c:pt idx="122">
                  <c:v>42064</c:v>
                </c:pt>
                <c:pt idx="123">
                  <c:v>42071</c:v>
                </c:pt>
                <c:pt idx="124">
                  <c:v>42078</c:v>
                </c:pt>
                <c:pt idx="125">
                  <c:v>42085</c:v>
                </c:pt>
                <c:pt idx="126">
                  <c:v>42092</c:v>
                </c:pt>
                <c:pt idx="127">
                  <c:v>42099</c:v>
                </c:pt>
                <c:pt idx="128">
                  <c:v>42106</c:v>
                </c:pt>
                <c:pt idx="129">
                  <c:v>42113</c:v>
                </c:pt>
                <c:pt idx="130">
                  <c:v>42120</c:v>
                </c:pt>
                <c:pt idx="131">
                  <c:v>42127</c:v>
                </c:pt>
                <c:pt idx="132">
                  <c:v>42134</c:v>
                </c:pt>
                <c:pt idx="133">
                  <c:v>42141</c:v>
                </c:pt>
                <c:pt idx="134">
                  <c:v>42148</c:v>
                </c:pt>
                <c:pt idx="135">
                  <c:v>42155</c:v>
                </c:pt>
                <c:pt idx="136">
                  <c:v>42162</c:v>
                </c:pt>
                <c:pt idx="137">
                  <c:v>42169</c:v>
                </c:pt>
                <c:pt idx="138">
                  <c:v>42176</c:v>
                </c:pt>
                <c:pt idx="139">
                  <c:v>42183</c:v>
                </c:pt>
                <c:pt idx="140">
                  <c:v>42190</c:v>
                </c:pt>
                <c:pt idx="141">
                  <c:v>42197</c:v>
                </c:pt>
                <c:pt idx="142">
                  <c:v>42204</c:v>
                </c:pt>
                <c:pt idx="143">
                  <c:v>42211</c:v>
                </c:pt>
                <c:pt idx="144">
                  <c:v>42218</c:v>
                </c:pt>
                <c:pt idx="145">
                  <c:v>42225</c:v>
                </c:pt>
                <c:pt idx="146">
                  <c:v>42232</c:v>
                </c:pt>
                <c:pt idx="147">
                  <c:v>42239</c:v>
                </c:pt>
                <c:pt idx="148">
                  <c:v>42246</c:v>
                </c:pt>
                <c:pt idx="149">
                  <c:v>42253</c:v>
                </c:pt>
                <c:pt idx="150">
                  <c:v>42260</c:v>
                </c:pt>
                <c:pt idx="151">
                  <c:v>42267</c:v>
                </c:pt>
                <c:pt idx="152">
                  <c:v>42274</c:v>
                </c:pt>
                <c:pt idx="153">
                  <c:v>42281</c:v>
                </c:pt>
                <c:pt idx="154">
                  <c:v>42288</c:v>
                </c:pt>
                <c:pt idx="155">
                  <c:v>42295</c:v>
                </c:pt>
                <c:pt idx="156">
                  <c:v>42302</c:v>
                </c:pt>
                <c:pt idx="157">
                  <c:v>42309</c:v>
                </c:pt>
                <c:pt idx="158">
                  <c:v>42316</c:v>
                </c:pt>
                <c:pt idx="159">
                  <c:v>42323</c:v>
                </c:pt>
                <c:pt idx="160">
                  <c:v>42330</c:v>
                </c:pt>
                <c:pt idx="161">
                  <c:v>42337</c:v>
                </c:pt>
                <c:pt idx="162">
                  <c:v>42344</c:v>
                </c:pt>
                <c:pt idx="163">
                  <c:v>42351</c:v>
                </c:pt>
                <c:pt idx="164">
                  <c:v>42358</c:v>
                </c:pt>
                <c:pt idx="165">
                  <c:v>42365</c:v>
                </c:pt>
                <c:pt idx="166">
                  <c:v>42372</c:v>
                </c:pt>
                <c:pt idx="167">
                  <c:v>42379</c:v>
                </c:pt>
                <c:pt idx="168">
                  <c:v>42386</c:v>
                </c:pt>
                <c:pt idx="169">
                  <c:v>42393</c:v>
                </c:pt>
                <c:pt idx="170">
                  <c:v>42400</c:v>
                </c:pt>
                <c:pt idx="171">
                  <c:v>42407</c:v>
                </c:pt>
                <c:pt idx="172">
                  <c:v>42414</c:v>
                </c:pt>
                <c:pt idx="173">
                  <c:v>42421</c:v>
                </c:pt>
                <c:pt idx="174">
                  <c:v>42428</c:v>
                </c:pt>
                <c:pt idx="175">
                  <c:v>42435</c:v>
                </c:pt>
                <c:pt idx="176">
                  <c:v>42442</c:v>
                </c:pt>
                <c:pt idx="177">
                  <c:v>42449</c:v>
                </c:pt>
                <c:pt idx="178">
                  <c:v>42456</c:v>
                </c:pt>
                <c:pt idx="179">
                  <c:v>42463</c:v>
                </c:pt>
                <c:pt idx="180">
                  <c:v>42470</c:v>
                </c:pt>
                <c:pt idx="181">
                  <c:v>42477</c:v>
                </c:pt>
                <c:pt idx="182">
                  <c:v>42484</c:v>
                </c:pt>
                <c:pt idx="183">
                  <c:v>42491</c:v>
                </c:pt>
                <c:pt idx="184">
                  <c:v>42498</c:v>
                </c:pt>
                <c:pt idx="185">
                  <c:v>42505</c:v>
                </c:pt>
                <c:pt idx="186">
                  <c:v>42512</c:v>
                </c:pt>
                <c:pt idx="187">
                  <c:v>42519</c:v>
                </c:pt>
                <c:pt idx="188">
                  <c:v>42526</c:v>
                </c:pt>
                <c:pt idx="189">
                  <c:v>42533</c:v>
                </c:pt>
                <c:pt idx="190">
                  <c:v>42540</c:v>
                </c:pt>
                <c:pt idx="191">
                  <c:v>42547</c:v>
                </c:pt>
                <c:pt idx="192">
                  <c:v>42554</c:v>
                </c:pt>
                <c:pt idx="193">
                  <c:v>42561</c:v>
                </c:pt>
                <c:pt idx="194">
                  <c:v>42568</c:v>
                </c:pt>
                <c:pt idx="195">
                  <c:v>42575</c:v>
                </c:pt>
                <c:pt idx="196">
                  <c:v>42582</c:v>
                </c:pt>
                <c:pt idx="197">
                  <c:v>42589</c:v>
                </c:pt>
                <c:pt idx="198">
                  <c:v>42596</c:v>
                </c:pt>
                <c:pt idx="199">
                  <c:v>42603</c:v>
                </c:pt>
                <c:pt idx="200">
                  <c:v>42610</c:v>
                </c:pt>
                <c:pt idx="201">
                  <c:v>42617</c:v>
                </c:pt>
                <c:pt idx="202">
                  <c:v>42624</c:v>
                </c:pt>
                <c:pt idx="203">
                  <c:v>42631</c:v>
                </c:pt>
                <c:pt idx="204">
                  <c:v>42638</c:v>
                </c:pt>
                <c:pt idx="205">
                  <c:v>42645</c:v>
                </c:pt>
                <c:pt idx="206">
                  <c:v>42652</c:v>
                </c:pt>
                <c:pt idx="207">
                  <c:v>42659</c:v>
                </c:pt>
                <c:pt idx="208">
                  <c:v>42666</c:v>
                </c:pt>
                <c:pt idx="209">
                  <c:v>42673</c:v>
                </c:pt>
                <c:pt idx="210">
                  <c:v>42680</c:v>
                </c:pt>
                <c:pt idx="211">
                  <c:v>42687</c:v>
                </c:pt>
                <c:pt idx="212">
                  <c:v>42694</c:v>
                </c:pt>
                <c:pt idx="213">
                  <c:v>42701</c:v>
                </c:pt>
                <c:pt idx="214">
                  <c:v>42708</c:v>
                </c:pt>
                <c:pt idx="215">
                  <c:v>42715</c:v>
                </c:pt>
                <c:pt idx="216">
                  <c:v>42722</c:v>
                </c:pt>
                <c:pt idx="217">
                  <c:v>42729</c:v>
                </c:pt>
                <c:pt idx="218">
                  <c:v>42736</c:v>
                </c:pt>
                <c:pt idx="219">
                  <c:v>42743</c:v>
                </c:pt>
                <c:pt idx="220">
                  <c:v>42750</c:v>
                </c:pt>
                <c:pt idx="221">
                  <c:v>42757</c:v>
                </c:pt>
                <c:pt idx="222">
                  <c:v>42764</c:v>
                </c:pt>
                <c:pt idx="223">
                  <c:v>42771</c:v>
                </c:pt>
                <c:pt idx="224">
                  <c:v>42778</c:v>
                </c:pt>
                <c:pt idx="225">
                  <c:v>42785</c:v>
                </c:pt>
                <c:pt idx="226">
                  <c:v>42792</c:v>
                </c:pt>
                <c:pt idx="227">
                  <c:v>42799</c:v>
                </c:pt>
                <c:pt idx="228">
                  <c:v>42806</c:v>
                </c:pt>
                <c:pt idx="229">
                  <c:v>42813</c:v>
                </c:pt>
                <c:pt idx="230">
                  <c:v>42820</c:v>
                </c:pt>
                <c:pt idx="231">
                  <c:v>42827</c:v>
                </c:pt>
                <c:pt idx="232">
                  <c:v>42834</c:v>
                </c:pt>
                <c:pt idx="233">
                  <c:v>42841</c:v>
                </c:pt>
                <c:pt idx="234">
                  <c:v>42848</c:v>
                </c:pt>
                <c:pt idx="235">
                  <c:v>42855</c:v>
                </c:pt>
                <c:pt idx="236">
                  <c:v>42862</c:v>
                </c:pt>
                <c:pt idx="237">
                  <c:v>42869</c:v>
                </c:pt>
                <c:pt idx="238">
                  <c:v>42876</c:v>
                </c:pt>
                <c:pt idx="239">
                  <c:v>42883</c:v>
                </c:pt>
                <c:pt idx="240">
                  <c:v>42890</c:v>
                </c:pt>
                <c:pt idx="241">
                  <c:v>42897</c:v>
                </c:pt>
                <c:pt idx="242">
                  <c:v>42904</c:v>
                </c:pt>
                <c:pt idx="243">
                  <c:v>42911</c:v>
                </c:pt>
                <c:pt idx="244">
                  <c:v>42918</c:v>
                </c:pt>
                <c:pt idx="245">
                  <c:v>42925</c:v>
                </c:pt>
                <c:pt idx="246">
                  <c:v>42932</c:v>
                </c:pt>
                <c:pt idx="247">
                  <c:v>42939</c:v>
                </c:pt>
                <c:pt idx="248">
                  <c:v>42946</c:v>
                </c:pt>
                <c:pt idx="249">
                  <c:v>42953</c:v>
                </c:pt>
                <c:pt idx="250">
                  <c:v>42960</c:v>
                </c:pt>
                <c:pt idx="251">
                  <c:v>42967</c:v>
                </c:pt>
                <c:pt idx="252">
                  <c:v>42974</c:v>
                </c:pt>
                <c:pt idx="253">
                  <c:v>42981</c:v>
                </c:pt>
                <c:pt idx="254">
                  <c:v>42988</c:v>
                </c:pt>
                <c:pt idx="255">
                  <c:v>42995</c:v>
                </c:pt>
                <c:pt idx="256">
                  <c:v>43002</c:v>
                </c:pt>
                <c:pt idx="257">
                  <c:v>43009</c:v>
                </c:pt>
                <c:pt idx="258">
                  <c:v>43016</c:v>
                </c:pt>
                <c:pt idx="259">
                  <c:v>43023</c:v>
                </c:pt>
                <c:pt idx="260">
                  <c:v>43030</c:v>
                </c:pt>
              </c:numCache>
            </c:numRef>
          </c:cat>
          <c:val>
            <c:numRef>
              <c:f>multiTimeline!$B$2:$B$264</c:f>
              <c:numCache>
                <c:formatCode>General</c:formatCode>
                <c:ptCount val="26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1</c:v>
                </c:pt>
                <c:pt idx="55">
                  <c:v>5</c:v>
                </c:pt>
                <c:pt idx="56">
                  <c:v>2</c:v>
                </c:pt>
                <c:pt idx="57">
                  <c:v>17</c:v>
                </c:pt>
                <c:pt idx="58">
                  <c:v>4</c:v>
                </c:pt>
                <c:pt idx="59">
                  <c:v>3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9</c:v>
                </c:pt>
                <c:pt idx="64">
                  <c:v>9</c:v>
                </c:pt>
                <c:pt idx="65">
                  <c:v>5</c:v>
                </c:pt>
                <c:pt idx="66">
                  <c:v>4</c:v>
                </c:pt>
                <c:pt idx="67">
                  <c:v>2</c:v>
                </c:pt>
                <c:pt idx="68">
                  <c:v>7</c:v>
                </c:pt>
                <c:pt idx="69">
                  <c:v>38</c:v>
                </c:pt>
                <c:pt idx="70">
                  <c:v>11</c:v>
                </c:pt>
                <c:pt idx="71">
                  <c:v>7</c:v>
                </c:pt>
                <c:pt idx="72">
                  <c:v>20</c:v>
                </c:pt>
                <c:pt idx="73">
                  <c:v>22</c:v>
                </c:pt>
                <c:pt idx="74">
                  <c:v>15</c:v>
                </c:pt>
                <c:pt idx="75">
                  <c:v>19</c:v>
                </c:pt>
                <c:pt idx="76">
                  <c:v>23</c:v>
                </c:pt>
                <c:pt idx="77">
                  <c:v>15</c:v>
                </c:pt>
                <c:pt idx="78">
                  <c:v>8</c:v>
                </c:pt>
                <c:pt idx="79">
                  <c:v>5</c:v>
                </c:pt>
                <c:pt idx="80">
                  <c:v>7</c:v>
                </c:pt>
                <c:pt idx="81">
                  <c:v>9</c:v>
                </c:pt>
                <c:pt idx="82">
                  <c:v>20</c:v>
                </c:pt>
                <c:pt idx="83">
                  <c:v>7</c:v>
                </c:pt>
                <c:pt idx="84">
                  <c:v>6</c:v>
                </c:pt>
                <c:pt idx="85">
                  <c:v>7</c:v>
                </c:pt>
                <c:pt idx="86">
                  <c:v>3</c:v>
                </c:pt>
                <c:pt idx="87">
                  <c:v>2</c:v>
                </c:pt>
                <c:pt idx="88">
                  <c:v>3</c:v>
                </c:pt>
                <c:pt idx="89">
                  <c:v>5</c:v>
                </c:pt>
                <c:pt idx="90">
                  <c:v>2</c:v>
                </c:pt>
                <c:pt idx="91">
                  <c:v>2</c:v>
                </c:pt>
                <c:pt idx="92">
                  <c:v>1</c:v>
                </c:pt>
                <c:pt idx="93">
                  <c:v>2</c:v>
                </c:pt>
                <c:pt idx="94">
                  <c:v>3</c:v>
                </c:pt>
                <c:pt idx="95">
                  <c:v>3</c:v>
                </c:pt>
                <c:pt idx="96">
                  <c:v>1</c:v>
                </c:pt>
                <c:pt idx="97">
                  <c:v>3</c:v>
                </c:pt>
                <c:pt idx="98">
                  <c:v>1</c:v>
                </c:pt>
                <c:pt idx="99">
                  <c:v>1</c:v>
                </c:pt>
                <c:pt idx="100">
                  <c:v>2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2</c:v>
                </c:pt>
                <c:pt idx="105">
                  <c:v>1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1</c:v>
                </c:pt>
                <c:pt idx="110">
                  <c:v>1</c:v>
                </c:pt>
                <c:pt idx="111">
                  <c:v>0</c:v>
                </c:pt>
                <c:pt idx="112">
                  <c:v>1</c:v>
                </c:pt>
                <c:pt idx="113">
                  <c:v>5</c:v>
                </c:pt>
                <c:pt idx="114">
                  <c:v>4</c:v>
                </c:pt>
                <c:pt idx="115">
                  <c:v>4</c:v>
                </c:pt>
                <c:pt idx="116">
                  <c:v>2</c:v>
                </c:pt>
                <c:pt idx="117">
                  <c:v>3</c:v>
                </c:pt>
                <c:pt idx="118">
                  <c:v>4</c:v>
                </c:pt>
                <c:pt idx="119">
                  <c:v>7</c:v>
                </c:pt>
                <c:pt idx="120">
                  <c:v>4</c:v>
                </c:pt>
                <c:pt idx="121">
                  <c:v>17</c:v>
                </c:pt>
                <c:pt idx="122">
                  <c:v>7</c:v>
                </c:pt>
                <c:pt idx="123">
                  <c:v>5</c:v>
                </c:pt>
                <c:pt idx="124">
                  <c:v>21</c:v>
                </c:pt>
                <c:pt idx="125">
                  <c:v>17</c:v>
                </c:pt>
                <c:pt idx="126">
                  <c:v>17</c:v>
                </c:pt>
                <c:pt idx="127">
                  <c:v>8</c:v>
                </c:pt>
                <c:pt idx="128">
                  <c:v>8</c:v>
                </c:pt>
                <c:pt idx="129">
                  <c:v>8</c:v>
                </c:pt>
                <c:pt idx="130">
                  <c:v>7</c:v>
                </c:pt>
                <c:pt idx="131">
                  <c:v>6</c:v>
                </c:pt>
                <c:pt idx="132">
                  <c:v>10</c:v>
                </c:pt>
                <c:pt idx="133">
                  <c:v>5</c:v>
                </c:pt>
                <c:pt idx="134">
                  <c:v>4</c:v>
                </c:pt>
                <c:pt idx="135">
                  <c:v>3</c:v>
                </c:pt>
                <c:pt idx="136">
                  <c:v>3</c:v>
                </c:pt>
                <c:pt idx="137">
                  <c:v>3</c:v>
                </c:pt>
                <c:pt idx="138">
                  <c:v>2</c:v>
                </c:pt>
                <c:pt idx="139">
                  <c:v>1</c:v>
                </c:pt>
                <c:pt idx="140">
                  <c:v>2</c:v>
                </c:pt>
                <c:pt idx="141">
                  <c:v>2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3</c:v>
                </c:pt>
                <c:pt idx="155">
                  <c:v>23</c:v>
                </c:pt>
                <c:pt idx="156">
                  <c:v>4</c:v>
                </c:pt>
                <c:pt idx="157">
                  <c:v>7</c:v>
                </c:pt>
                <c:pt idx="158">
                  <c:v>4</c:v>
                </c:pt>
                <c:pt idx="159">
                  <c:v>2</c:v>
                </c:pt>
                <c:pt idx="160">
                  <c:v>2</c:v>
                </c:pt>
                <c:pt idx="161">
                  <c:v>2</c:v>
                </c:pt>
                <c:pt idx="162">
                  <c:v>3</c:v>
                </c:pt>
                <c:pt idx="163">
                  <c:v>3</c:v>
                </c:pt>
                <c:pt idx="164">
                  <c:v>12</c:v>
                </c:pt>
                <c:pt idx="165">
                  <c:v>7</c:v>
                </c:pt>
                <c:pt idx="166">
                  <c:v>7</c:v>
                </c:pt>
                <c:pt idx="167">
                  <c:v>3</c:v>
                </c:pt>
                <c:pt idx="168">
                  <c:v>3</c:v>
                </c:pt>
                <c:pt idx="169">
                  <c:v>4</c:v>
                </c:pt>
                <c:pt idx="170">
                  <c:v>3</c:v>
                </c:pt>
                <c:pt idx="171">
                  <c:v>3</c:v>
                </c:pt>
                <c:pt idx="172">
                  <c:v>3</c:v>
                </c:pt>
                <c:pt idx="173">
                  <c:v>3</c:v>
                </c:pt>
                <c:pt idx="174">
                  <c:v>4</c:v>
                </c:pt>
                <c:pt idx="175">
                  <c:v>8</c:v>
                </c:pt>
                <c:pt idx="176">
                  <c:v>10</c:v>
                </c:pt>
                <c:pt idx="177">
                  <c:v>11</c:v>
                </c:pt>
                <c:pt idx="178">
                  <c:v>18</c:v>
                </c:pt>
                <c:pt idx="179">
                  <c:v>17</c:v>
                </c:pt>
                <c:pt idx="180">
                  <c:v>22</c:v>
                </c:pt>
                <c:pt idx="181">
                  <c:v>23</c:v>
                </c:pt>
                <c:pt idx="182">
                  <c:v>40</c:v>
                </c:pt>
                <c:pt idx="183">
                  <c:v>14</c:v>
                </c:pt>
                <c:pt idx="184">
                  <c:v>13</c:v>
                </c:pt>
                <c:pt idx="185">
                  <c:v>10</c:v>
                </c:pt>
                <c:pt idx="186">
                  <c:v>27</c:v>
                </c:pt>
                <c:pt idx="187">
                  <c:v>28</c:v>
                </c:pt>
                <c:pt idx="188">
                  <c:v>16</c:v>
                </c:pt>
                <c:pt idx="189">
                  <c:v>12</c:v>
                </c:pt>
                <c:pt idx="190">
                  <c:v>11</c:v>
                </c:pt>
                <c:pt idx="191">
                  <c:v>6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  <c:pt idx="195">
                  <c:v>4</c:v>
                </c:pt>
                <c:pt idx="196">
                  <c:v>2</c:v>
                </c:pt>
                <c:pt idx="197">
                  <c:v>2</c:v>
                </c:pt>
                <c:pt idx="198">
                  <c:v>3</c:v>
                </c:pt>
                <c:pt idx="199">
                  <c:v>3</c:v>
                </c:pt>
                <c:pt idx="200">
                  <c:v>4</c:v>
                </c:pt>
                <c:pt idx="201">
                  <c:v>11</c:v>
                </c:pt>
                <c:pt idx="202">
                  <c:v>4</c:v>
                </c:pt>
                <c:pt idx="203">
                  <c:v>4</c:v>
                </c:pt>
                <c:pt idx="204">
                  <c:v>4</c:v>
                </c:pt>
                <c:pt idx="205">
                  <c:v>2</c:v>
                </c:pt>
                <c:pt idx="206">
                  <c:v>7</c:v>
                </c:pt>
                <c:pt idx="207">
                  <c:v>8</c:v>
                </c:pt>
                <c:pt idx="208">
                  <c:v>4</c:v>
                </c:pt>
                <c:pt idx="209">
                  <c:v>6</c:v>
                </c:pt>
                <c:pt idx="210">
                  <c:v>6</c:v>
                </c:pt>
                <c:pt idx="211">
                  <c:v>6</c:v>
                </c:pt>
                <c:pt idx="212">
                  <c:v>4</c:v>
                </c:pt>
                <c:pt idx="213">
                  <c:v>5</c:v>
                </c:pt>
                <c:pt idx="214">
                  <c:v>8</c:v>
                </c:pt>
                <c:pt idx="215">
                  <c:v>4</c:v>
                </c:pt>
                <c:pt idx="216">
                  <c:v>7</c:v>
                </c:pt>
                <c:pt idx="217">
                  <c:v>3</c:v>
                </c:pt>
                <c:pt idx="218">
                  <c:v>15</c:v>
                </c:pt>
                <c:pt idx="219">
                  <c:v>5</c:v>
                </c:pt>
                <c:pt idx="220">
                  <c:v>9</c:v>
                </c:pt>
                <c:pt idx="221">
                  <c:v>6</c:v>
                </c:pt>
                <c:pt idx="222">
                  <c:v>7</c:v>
                </c:pt>
                <c:pt idx="223">
                  <c:v>6</c:v>
                </c:pt>
                <c:pt idx="224">
                  <c:v>7</c:v>
                </c:pt>
                <c:pt idx="225">
                  <c:v>5</c:v>
                </c:pt>
                <c:pt idx="226">
                  <c:v>6</c:v>
                </c:pt>
                <c:pt idx="227">
                  <c:v>6</c:v>
                </c:pt>
                <c:pt idx="228">
                  <c:v>14</c:v>
                </c:pt>
                <c:pt idx="229">
                  <c:v>35</c:v>
                </c:pt>
                <c:pt idx="230">
                  <c:v>39</c:v>
                </c:pt>
                <c:pt idx="231">
                  <c:v>44</c:v>
                </c:pt>
                <c:pt idx="232">
                  <c:v>40</c:v>
                </c:pt>
                <c:pt idx="233">
                  <c:v>37</c:v>
                </c:pt>
                <c:pt idx="234">
                  <c:v>22</c:v>
                </c:pt>
                <c:pt idx="235">
                  <c:v>75</c:v>
                </c:pt>
                <c:pt idx="236">
                  <c:v>100</c:v>
                </c:pt>
                <c:pt idx="237">
                  <c:v>39</c:v>
                </c:pt>
                <c:pt idx="238">
                  <c:v>24</c:v>
                </c:pt>
                <c:pt idx="239">
                  <c:v>25</c:v>
                </c:pt>
                <c:pt idx="240">
                  <c:v>16</c:v>
                </c:pt>
                <c:pt idx="241">
                  <c:v>13</c:v>
                </c:pt>
                <c:pt idx="242">
                  <c:v>12</c:v>
                </c:pt>
                <c:pt idx="243">
                  <c:v>12</c:v>
                </c:pt>
                <c:pt idx="244">
                  <c:v>7</c:v>
                </c:pt>
                <c:pt idx="245">
                  <c:v>7</c:v>
                </c:pt>
                <c:pt idx="246">
                  <c:v>7</c:v>
                </c:pt>
                <c:pt idx="247">
                  <c:v>6</c:v>
                </c:pt>
                <c:pt idx="248">
                  <c:v>5</c:v>
                </c:pt>
                <c:pt idx="249">
                  <c:v>7</c:v>
                </c:pt>
                <c:pt idx="250">
                  <c:v>3</c:v>
                </c:pt>
                <c:pt idx="251">
                  <c:v>4</c:v>
                </c:pt>
                <c:pt idx="252">
                  <c:v>3</c:v>
                </c:pt>
                <c:pt idx="253">
                  <c:v>7</c:v>
                </c:pt>
                <c:pt idx="254">
                  <c:v>6</c:v>
                </c:pt>
                <c:pt idx="255">
                  <c:v>15</c:v>
                </c:pt>
                <c:pt idx="256">
                  <c:v>14</c:v>
                </c:pt>
                <c:pt idx="257">
                  <c:v>4</c:v>
                </c:pt>
                <c:pt idx="258">
                  <c:v>5</c:v>
                </c:pt>
                <c:pt idx="259">
                  <c:v>4</c:v>
                </c:pt>
                <c:pt idx="260">
                  <c:v>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A3B-4B1A-A393-818FF44A9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90647776"/>
        <c:axId val="-490649952"/>
      </c:lineChart>
      <c:dateAx>
        <c:axId val="-490647776"/>
        <c:scaling>
          <c:orientation val="minMax"/>
          <c:min val="41204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90649952"/>
        <c:crosses val="autoZero"/>
        <c:auto val="1"/>
        <c:lblOffset val="100"/>
        <c:baseTimeUnit val="days"/>
        <c:minorUnit val="1"/>
        <c:minorTimeUnit val="days"/>
      </c:dateAx>
      <c:valAx>
        <c:axId val="-49064995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90647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A9634-66E5-4013-8A02-0176C8F6B8BE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31461-09B3-4529-8654-A0B8090F6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56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31461-09B3-4529-8654-A0B8090F60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7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31461-09B3-4529-8654-A0B8090F60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31461-09B3-4529-8654-A0B8090F60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1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미세먼지를 </a:t>
            </a:r>
            <a:r>
              <a:rPr lang="ko-KR" altLang="en-US" dirty="0" err="1"/>
              <a:t>잡고싶다</a:t>
            </a:r>
            <a:r>
              <a:rPr lang="en-US" altLang="ko-KR" dirty="0"/>
              <a:t>. </a:t>
            </a:r>
            <a:r>
              <a:rPr lang="ko-KR" altLang="en-US" dirty="0"/>
              <a:t>왜 도로청소차량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31461-09B3-4529-8654-A0B8090F60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7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31461-09B3-4529-8654-A0B8090F60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1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8AA24-955E-4F91-8AA1-E490DA997087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3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073A-67F9-4359-936E-15684ED7E6CD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9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8"/>
            <a:ext cx="2743200" cy="585152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8"/>
            <a:ext cx="8026400" cy="585152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0F77-7423-4633-8C71-9CD05B71185A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A5159-CA35-44E7-97E6-CC2554507527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5"/>
            <a:ext cx="103632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9"/>
            <a:ext cx="10363200" cy="1500188"/>
          </a:xfrm>
        </p:spPr>
        <p:txBody>
          <a:bodyPr anchor="b"/>
          <a:lstStyle>
            <a:lvl1pPr marL="0" indent="0">
              <a:buNone/>
              <a:defRPr sz="2003">
                <a:solidFill>
                  <a:schemeClr val="tx1">
                    <a:tint val="75000"/>
                  </a:schemeClr>
                </a:solidFill>
              </a:defRPr>
            </a:lvl1pPr>
            <a:lvl2pPr marL="4570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5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122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828297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28537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74245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3199519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656594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5DD85-5BDB-4CE7-89E5-B7ED4E76FDE3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3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3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5C77-33D3-45F4-810A-D038B2EDB48C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2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3" b="1"/>
            </a:lvl2pPr>
            <a:lvl3pPr marL="914152" indent="0">
              <a:buNone/>
              <a:defRPr sz="1800" b="1"/>
            </a:lvl3pPr>
            <a:lvl4pPr marL="1371220" indent="0">
              <a:buNone/>
              <a:defRPr sz="1599" b="1"/>
            </a:lvl4pPr>
            <a:lvl5pPr marL="1828297" indent="0">
              <a:buNone/>
              <a:defRPr sz="1599" b="1"/>
            </a:lvl5pPr>
            <a:lvl6pPr marL="2285374" indent="0">
              <a:buNone/>
              <a:defRPr sz="1599" b="1"/>
            </a:lvl6pPr>
            <a:lvl7pPr marL="2742450" indent="0">
              <a:buNone/>
              <a:defRPr sz="1599" b="1"/>
            </a:lvl7pPr>
            <a:lvl8pPr marL="3199519" indent="0">
              <a:buNone/>
              <a:defRPr sz="1599" b="1"/>
            </a:lvl8pPr>
            <a:lvl9pPr marL="3656594" indent="0">
              <a:buNone/>
              <a:defRPr sz="159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82"/>
            <a:ext cx="5386917" cy="3951285"/>
          </a:xfrm>
        </p:spPr>
        <p:txBody>
          <a:bodyPr/>
          <a:lstStyle>
            <a:lvl1pPr>
              <a:defRPr sz="2400"/>
            </a:lvl1pPr>
            <a:lvl2pPr>
              <a:defRPr sz="2003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6"/>
            <a:ext cx="5389033" cy="6397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7" indent="0">
              <a:buNone/>
              <a:defRPr sz="2003" b="1"/>
            </a:lvl2pPr>
            <a:lvl3pPr marL="914152" indent="0">
              <a:buNone/>
              <a:defRPr sz="1800" b="1"/>
            </a:lvl3pPr>
            <a:lvl4pPr marL="1371220" indent="0">
              <a:buNone/>
              <a:defRPr sz="1599" b="1"/>
            </a:lvl4pPr>
            <a:lvl5pPr marL="1828297" indent="0">
              <a:buNone/>
              <a:defRPr sz="1599" b="1"/>
            </a:lvl5pPr>
            <a:lvl6pPr marL="2285374" indent="0">
              <a:buNone/>
              <a:defRPr sz="1599" b="1"/>
            </a:lvl6pPr>
            <a:lvl7pPr marL="2742450" indent="0">
              <a:buNone/>
              <a:defRPr sz="1599" b="1"/>
            </a:lvl7pPr>
            <a:lvl8pPr marL="3199519" indent="0">
              <a:buNone/>
              <a:defRPr sz="1599" b="1"/>
            </a:lvl8pPr>
            <a:lvl9pPr marL="3656594" indent="0">
              <a:buNone/>
              <a:defRPr sz="159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82"/>
            <a:ext cx="5389033" cy="3951285"/>
          </a:xfrm>
        </p:spPr>
        <p:txBody>
          <a:bodyPr/>
          <a:lstStyle>
            <a:lvl1pPr>
              <a:defRPr sz="2400"/>
            </a:lvl1pPr>
            <a:lvl2pPr>
              <a:defRPr sz="2003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757AD-735A-4941-ABDC-69CF49847B52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2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4A5B1-F4F8-4553-972E-613C182E20B9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8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EE75-2631-46B6-AD92-8D589FBE32F0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9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3"/>
            <a:ext cx="4011083" cy="1162050"/>
          </a:xfrm>
        </p:spPr>
        <p:txBody>
          <a:bodyPr anchor="b"/>
          <a:lstStyle>
            <a:lvl1pPr algn="l">
              <a:defRPr sz="200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3203"/>
            </a:lvl1pPr>
            <a:lvl2pPr>
              <a:defRPr sz="2799"/>
            </a:lvl2pPr>
            <a:lvl3pPr>
              <a:defRPr sz="2400"/>
            </a:lvl3pPr>
            <a:lvl4pPr>
              <a:defRPr sz="2003"/>
            </a:lvl4pPr>
            <a:lvl5pPr>
              <a:defRPr sz="2003"/>
            </a:lvl5pPr>
            <a:lvl6pPr>
              <a:defRPr sz="2003"/>
            </a:lvl6pPr>
            <a:lvl7pPr>
              <a:defRPr sz="2003"/>
            </a:lvl7pPr>
            <a:lvl8pPr>
              <a:defRPr sz="2003"/>
            </a:lvl8pPr>
            <a:lvl9pPr>
              <a:defRPr sz="200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8"/>
            <a:ext cx="4011083" cy="4691063"/>
          </a:xfrm>
        </p:spPr>
        <p:txBody>
          <a:bodyPr/>
          <a:lstStyle>
            <a:lvl1pPr marL="0" indent="0">
              <a:buNone/>
              <a:defRPr sz="1403"/>
            </a:lvl1pPr>
            <a:lvl2pPr marL="457077" indent="0">
              <a:buNone/>
              <a:defRPr sz="1200"/>
            </a:lvl2pPr>
            <a:lvl3pPr marL="914152" indent="0">
              <a:buNone/>
              <a:defRPr sz="999"/>
            </a:lvl3pPr>
            <a:lvl4pPr marL="1371220" indent="0">
              <a:buNone/>
              <a:defRPr sz="900"/>
            </a:lvl4pPr>
            <a:lvl5pPr marL="1828297" indent="0">
              <a:buNone/>
              <a:defRPr sz="900"/>
            </a:lvl5pPr>
            <a:lvl6pPr marL="2285374" indent="0">
              <a:buNone/>
              <a:defRPr sz="900"/>
            </a:lvl6pPr>
            <a:lvl7pPr marL="2742450" indent="0">
              <a:buNone/>
              <a:defRPr sz="900"/>
            </a:lvl7pPr>
            <a:lvl8pPr marL="3199519" indent="0">
              <a:buNone/>
              <a:defRPr sz="900"/>
            </a:lvl8pPr>
            <a:lvl9pPr marL="36565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1EAB-D6D9-4A88-9776-0015A1FBFDF0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4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8"/>
          </a:xfrm>
        </p:spPr>
        <p:txBody>
          <a:bodyPr anchor="b"/>
          <a:lstStyle>
            <a:lvl1pPr algn="l">
              <a:defRPr sz="200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3"/>
            <a:ext cx="7315200" cy="4114800"/>
          </a:xfrm>
        </p:spPr>
        <p:txBody>
          <a:bodyPr/>
          <a:lstStyle>
            <a:lvl1pPr marL="0" indent="0">
              <a:buNone/>
              <a:defRPr sz="3203"/>
            </a:lvl1pPr>
            <a:lvl2pPr marL="457077" indent="0">
              <a:buNone/>
              <a:defRPr sz="2799"/>
            </a:lvl2pPr>
            <a:lvl3pPr marL="914152" indent="0">
              <a:buNone/>
              <a:defRPr sz="2400"/>
            </a:lvl3pPr>
            <a:lvl4pPr marL="1371220" indent="0">
              <a:buNone/>
              <a:defRPr sz="2003"/>
            </a:lvl4pPr>
            <a:lvl5pPr marL="1828297" indent="0">
              <a:buNone/>
              <a:defRPr sz="2003"/>
            </a:lvl5pPr>
            <a:lvl6pPr marL="2285374" indent="0">
              <a:buNone/>
              <a:defRPr sz="2003"/>
            </a:lvl6pPr>
            <a:lvl7pPr marL="2742450" indent="0">
              <a:buNone/>
              <a:defRPr sz="2003"/>
            </a:lvl7pPr>
            <a:lvl8pPr marL="3199519" indent="0">
              <a:buNone/>
              <a:defRPr sz="2003"/>
            </a:lvl8pPr>
            <a:lvl9pPr marL="3656594" indent="0">
              <a:buNone/>
              <a:defRPr sz="2003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3"/>
            </a:lvl1pPr>
            <a:lvl2pPr marL="457077" indent="0">
              <a:buNone/>
              <a:defRPr sz="1200"/>
            </a:lvl2pPr>
            <a:lvl3pPr marL="914152" indent="0">
              <a:buNone/>
              <a:defRPr sz="999"/>
            </a:lvl3pPr>
            <a:lvl4pPr marL="1371220" indent="0">
              <a:buNone/>
              <a:defRPr sz="900"/>
            </a:lvl4pPr>
            <a:lvl5pPr marL="1828297" indent="0">
              <a:buNone/>
              <a:defRPr sz="900"/>
            </a:lvl5pPr>
            <a:lvl6pPr marL="2285374" indent="0">
              <a:buNone/>
              <a:defRPr sz="900"/>
            </a:lvl6pPr>
            <a:lvl7pPr marL="2742450" indent="0">
              <a:buNone/>
              <a:defRPr sz="900"/>
            </a:lvl7pPr>
            <a:lvl8pPr marL="3199519" indent="0">
              <a:buNone/>
              <a:defRPr sz="900"/>
            </a:lvl8pPr>
            <a:lvl9pPr marL="36565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62F2-563E-485E-80D5-1F982EA53E00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2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F929F-86B3-4FAD-9152-6FA9F0EFA9DC}" type="datetime1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F75F-F439-4899-AE7E-85954A1FF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0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152" rtl="0" eaLnBrk="1" latinLnBrk="1" hangingPunct="1"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0" indent="-342810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2744" indent="-285668" algn="l" defTabSz="914152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86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63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3" kern="1200">
          <a:solidFill>
            <a:schemeClr val="tx1"/>
          </a:solidFill>
          <a:latin typeface="+mn-lt"/>
          <a:ea typeface="+mn-ea"/>
          <a:cs typeface="+mn-cs"/>
        </a:defRPr>
      </a:lvl4pPr>
      <a:lvl5pPr marL="2056831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»"/>
        <a:defRPr sz="2003" kern="1200">
          <a:solidFill>
            <a:schemeClr val="tx1"/>
          </a:solidFill>
          <a:latin typeface="+mn-lt"/>
          <a:ea typeface="+mn-ea"/>
          <a:cs typeface="+mn-cs"/>
        </a:defRPr>
      </a:lvl5pPr>
      <a:lvl6pPr marL="2513908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6pPr>
      <a:lvl7pPr marL="2970984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7pPr>
      <a:lvl8pPr marL="3428060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8pPr>
      <a:lvl9pPr marL="3885128" indent="-228534" algn="l" defTabSz="914152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7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2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20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97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74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50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19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94" algn="l" defTabSz="91415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59696" y="5013176"/>
            <a:ext cx="5184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*</a:t>
            </a:r>
            <a:r>
              <a:rPr lang="ko-KR" altLang="ko-KR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임동진</a:t>
            </a:r>
            <a:r>
              <a:rPr lang="en-US" altLang="ko-KR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, *</a:t>
            </a:r>
            <a:r>
              <a:rPr lang="ko-KR" altLang="en-US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임진우</a:t>
            </a:r>
            <a:r>
              <a:rPr lang="en-US" altLang="ko-KR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, **</a:t>
            </a:r>
            <a:r>
              <a:rPr lang="ko-KR" altLang="en-US" sz="2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유완수</a:t>
            </a:r>
            <a:endParaRPr lang="ko-KR" altLang="ko-KR" sz="28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en-US" altLang="ko-KR" sz="1800" dirty="0">
                <a:latin typeface="a시네마L" panose="02020600000000000000" pitchFamily="18" charset="-127"/>
                <a:ea typeface="a시네마L" panose="02020600000000000000" pitchFamily="18" charset="-127"/>
              </a:rPr>
              <a:t>*</a:t>
            </a:r>
            <a:r>
              <a:rPr lang="ko-KR" altLang="ko-KR" sz="1800" dirty="0">
                <a:latin typeface="a시네마L" panose="02020600000000000000" pitchFamily="18" charset="-127"/>
                <a:ea typeface="a시네마L" panose="02020600000000000000" pitchFamily="18" charset="-127"/>
              </a:rPr>
              <a:t>강원대학교 컴퓨터정보통신공학과</a:t>
            </a:r>
          </a:p>
          <a:p>
            <a:pPr algn="ctr"/>
            <a:r>
              <a:rPr lang="en-US" altLang="ko-KR" sz="1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**</a:t>
            </a:r>
            <a:r>
              <a:rPr lang="ko-KR" altLang="en-US" sz="18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강원대학교 경영학과</a:t>
            </a:r>
            <a:endParaRPr lang="ko-KR" altLang="ko-KR" sz="18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4149" y="1345992"/>
            <a:ext cx="9083703" cy="1323439"/>
          </a:xfrm>
          <a:prstGeom prst="rect">
            <a:avLst/>
          </a:prstGeom>
          <a:noFill/>
          <a:ln w="508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대구시 구획별 미세먼지 예측을 통한 </a:t>
            </a:r>
            <a:endParaRPr lang="en-US" altLang="ko-KR" sz="40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pPr algn="ctr"/>
            <a:r>
              <a:rPr lang="ko-KR" altLang="en-US" sz="40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도로 비산먼지 청소 구역 추천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54265" y="3390091"/>
            <a:ext cx="2416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IoT</a:t>
            </a:r>
            <a:r>
              <a:rPr lang="en-US" altLang="ko-KR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Hackathon</a:t>
            </a:r>
            <a:br>
              <a:rPr lang="en-US" altLang="ko-KR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</a:br>
            <a:r>
              <a:rPr lang="en-US" altLang="ko-KR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KISTI 2017</a:t>
            </a:r>
            <a:endParaRPr lang="ko-KR" altLang="en-US" sz="24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336" y="116632"/>
            <a:ext cx="11953328" cy="6624736"/>
          </a:xfrm>
          <a:prstGeom prst="rect">
            <a:avLst/>
          </a:prstGeom>
          <a:noFill/>
          <a:ln w="107950" cmpd="dbl"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416" y="1412776"/>
            <a:ext cx="6542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어떻게 구획 단위의 분석을 할 수 있을까</a:t>
            </a:r>
            <a:r>
              <a:rPr lang="en-US" altLang="ko-KR" sz="28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?</a:t>
            </a:r>
            <a:endParaRPr lang="ko-KR" altLang="en-US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424" y="1916832"/>
            <a:ext cx="10670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기존의 고정식 </a:t>
            </a:r>
            <a:r>
              <a:rPr lang="ko-KR" altLang="en-US" sz="24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대기질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측정소와 다르게 </a:t>
            </a:r>
            <a:r>
              <a:rPr lang="ko-KR" altLang="en-US" sz="2400" dirty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‘KISTI 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이동형 도시 </a:t>
            </a:r>
            <a:r>
              <a:rPr lang="ko-KR" altLang="en-US" sz="24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센싱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’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의 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IOT Data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는</a:t>
            </a:r>
            <a:endParaRPr lang="en-US" altLang="ko-KR" sz="24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실시간으로 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Data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를 산출할 수 있고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택시가 직접 이동하면서 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Data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를 수집하기 때문에 </a:t>
            </a:r>
            <a:r>
              <a:rPr lang="ko-KR" altLang="en-US" sz="24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구획별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Data</a:t>
            </a:r>
            <a:r>
              <a:rPr lang="ko-KR" altLang="en-US" sz="2400" dirty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확보가 가능하다</a:t>
            </a:r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sz="24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11424" y="3228500"/>
            <a:ext cx="2988532" cy="3152828"/>
            <a:chOff x="911424" y="3117161"/>
            <a:chExt cx="2988532" cy="315282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652" y="3117161"/>
              <a:ext cx="2628492" cy="315282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595700" y="4727893"/>
              <a:ext cx="571550" cy="1030911"/>
            </a:xfrm>
            <a:prstGeom prst="rect">
              <a:avLst/>
            </a:prstGeom>
            <a:effectLst>
              <a:softEdge rad="50800"/>
            </a:effectLst>
          </p:spPr>
        </p:pic>
        <p:cxnSp>
          <p:nvCxnSpPr>
            <p:cNvPr id="19" name="직선 화살표 연결선 18"/>
            <p:cNvCxnSpPr/>
            <p:nvPr/>
          </p:nvCxnSpPr>
          <p:spPr>
            <a:xfrm flipV="1">
              <a:off x="2167250" y="4693575"/>
              <a:ext cx="940618" cy="435833"/>
            </a:xfrm>
            <a:prstGeom prst="straightConnector1">
              <a:avLst/>
            </a:prstGeom>
            <a:ln w="28575">
              <a:solidFill>
                <a:srgbClr val="034E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2167250" y="3546728"/>
              <a:ext cx="1012626" cy="1434337"/>
            </a:xfrm>
            <a:prstGeom prst="straightConnector1">
              <a:avLst/>
            </a:prstGeom>
            <a:ln w="28575">
              <a:solidFill>
                <a:srgbClr val="034E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V="1">
              <a:off x="2077209" y="3546728"/>
              <a:ext cx="522089" cy="1146847"/>
            </a:xfrm>
            <a:prstGeom prst="straightConnector1">
              <a:avLst/>
            </a:prstGeom>
            <a:ln w="28575">
              <a:solidFill>
                <a:srgbClr val="034E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H="1" flipV="1">
              <a:off x="1739716" y="3915579"/>
              <a:ext cx="102817" cy="777996"/>
            </a:xfrm>
            <a:prstGeom prst="straightConnector1">
              <a:avLst/>
            </a:prstGeom>
            <a:ln w="28575">
              <a:solidFill>
                <a:srgbClr val="034E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911424" y="3117161"/>
              <a:ext cx="2988532" cy="3048143"/>
            </a:xfrm>
            <a:prstGeom prst="rect">
              <a:avLst/>
            </a:prstGeom>
            <a:noFill/>
            <a:ln w="34925">
              <a:solidFill>
                <a:srgbClr val="034EA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384032" y="3228500"/>
            <a:ext cx="2799170" cy="3152828"/>
            <a:chOff x="6888088" y="3117161"/>
            <a:chExt cx="2799170" cy="31528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7149" y="3117161"/>
              <a:ext cx="2628492" cy="315282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9227" y="3931687"/>
              <a:ext cx="555426" cy="524569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0" name="자유형 9"/>
            <p:cNvSpPr/>
            <p:nvPr/>
          </p:nvSpPr>
          <p:spPr>
            <a:xfrm>
              <a:off x="7701881" y="3621217"/>
              <a:ext cx="1365544" cy="588724"/>
            </a:xfrm>
            <a:custGeom>
              <a:avLst/>
              <a:gdLst>
                <a:gd name="connsiteX0" fmla="*/ 125468 w 1365544"/>
                <a:gd name="connsiteY0" fmla="*/ 588724 h 588724"/>
                <a:gd name="connsiteX1" fmla="*/ 62837 w 1365544"/>
                <a:gd name="connsiteY1" fmla="*/ 526094 h 588724"/>
                <a:gd name="connsiteX2" fmla="*/ 25259 w 1365544"/>
                <a:gd name="connsiteY2" fmla="*/ 463463 h 588724"/>
                <a:gd name="connsiteX3" fmla="*/ 25259 w 1365544"/>
                <a:gd name="connsiteY3" fmla="*/ 112735 h 588724"/>
                <a:gd name="connsiteX4" fmla="*/ 175572 w 1365544"/>
                <a:gd name="connsiteY4" fmla="*/ 12527 h 588724"/>
                <a:gd name="connsiteX5" fmla="*/ 213150 w 1365544"/>
                <a:gd name="connsiteY5" fmla="*/ 0 h 588724"/>
                <a:gd name="connsiteX6" fmla="*/ 526300 w 1365544"/>
                <a:gd name="connsiteY6" fmla="*/ 12527 h 588724"/>
                <a:gd name="connsiteX7" fmla="*/ 551353 w 1365544"/>
                <a:gd name="connsiteY7" fmla="*/ 37579 h 588724"/>
                <a:gd name="connsiteX8" fmla="*/ 626509 w 1365544"/>
                <a:gd name="connsiteY8" fmla="*/ 75157 h 588724"/>
                <a:gd name="connsiteX9" fmla="*/ 676613 w 1365544"/>
                <a:gd name="connsiteY9" fmla="*/ 150313 h 588724"/>
                <a:gd name="connsiteX10" fmla="*/ 701665 w 1365544"/>
                <a:gd name="connsiteY10" fmla="*/ 187891 h 588724"/>
                <a:gd name="connsiteX11" fmla="*/ 714191 w 1365544"/>
                <a:gd name="connsiteY11" fmla="*/ 237995 h 588724"/>
                <a:gd name="connsiteX12" fmla="*/ 739243 w 1365544"/>
                <a:gd name="connsiteY12" fmla="*/ 313151 h 588724"/>
                <a:gd name="connsiteX13" fmla="*/ 764295 w 1365544"/>
                <a:gd name="connsiteY13" fmla="*/ 450937 h 588724"/>
                <a:gd name="connsiteX14" fmla="*/ 801873 w 1365544"/>
                <a:gd name="connsiteY14" fmla="*/ 551146 h 588724"/>
                <a:gd name="connsiteX15" fmla="*/ 914607 w 1365544"/>
                <a:gd name="connsiteY15" fmla="*/ 576198 h 588724"/>
                <a:gd name="connsiteX16" fmla="*/ 1152602 w 1365544"/>
                <a:gd name="connsiteY16" fmla="*/ 563672 h 588724"/>
                <a:gd name="connsiteX17" fmla="*/ 1227758 w 1365544"/>
                <a:gd name="connsiteY17" fmla="*/ 513568 h 588724"/>
                <a:gd name="connsiteX18" fmla="*/ 1265336 w 1365544"/>
                <a:gd name="connsiteY18" fmla="*/ 475990 h 588724"/>
                <a:gd name="connsiteX19" fmla="*/ 1315440 w 1365544"/>
                <a:gd name="connsiteY19" fmla="*/ 388307 h 588724"/>
                <a:gd name="connsiteX20" fmla="*/ 1327966 w 1365544"/>
                <a:gd name="connsiteY20" fmla="*/ 338203 h 588724"/>
                <a:gd name="connsiteX21" fmla="*/ 1340492 w 1365544"/>
                <a:gd name="connsiteY21" fmla="*/ 225469 h 588724"/>
                <a:gd name="connsiteX22" fmla="*/ 1365544 w 1365544"/>
                <a:gd name="connsiteY22" fmla="*/ 150313 h 588724"/>
                <a:gd name="connsiteX23" fmla="*/ 1365544 w 1365544"/>
                <a:gd name="connsiteY23" fmla="*/ 12527 h 5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5544" h="588724">
                  <a:moveTo>
                    <a:pt x="125468" y="588724"/>
                  </a:moveTo>
                  <a:cubicBezTo>
                    <a:pt x="104591" y="567847"/>
                    <a:pt x="80552" y="549713"/>
                    <a:pt x="62837" y="526094"/>
                  </a:cubicBezTo>
                  <a:cubicBezTo>
                    <a:pt x="-34742" y="395991"/>
                    <a:pt x="132382" y="570590"/>
                    <a:pt x="25259" y="463463"/>
                  </a:cubicBezTo>
                  <a:cubicBezTo>
                    <a:pt x="26" y="337299"/>
                    <a:pt x="-15934" y="283391"/>
                    <a:pt x="25259" y="112735"/>
                  </a:cubicBezTo>
                  <a:cubicBezTo>
                    <a:pt x="41679" y="44709"/>
                    <a:pt x="124502" y="29551"/>
                    <a:pt x="175572" y="12527"/>
                  </a:cubicBezTo>
                  <a:lnTo>
                    <a:pt x="213150" y="0"/>
                  </a:lnTo>
                  <a:cubicBezTo>
                    <a:pt x="317533" y="4176"/>
                    <a:pt x="422472" y="990"/>
                    <a:pt x="526300" y="12527"/>
                  </a:cubicBezTo>
                  <a:cubicBezTo>
                    <a:pt x="538038" y="13831"/>
                    <a:pt x="542131" y="30202"/>
                    <a:pt x="551353" y="37579"/>
                  </a:cubicBezTo>
                  <a:cubicBezTo>
                    <a:pt x="586043" y="65330"/>
                    <a:pt x="586818" y="61927"/>
                    <a:pt x="626509" y="75157"/>
                  </a:cubicBezTo>
                  <a:lnTo>
                    <a:pt x="676613" y="150313"/>
                  </a:lnTo>
                  <a:lnTo>
                    <a:pt x="701665" y="187891"/>
                  </a:lnTo>
                  <a:cubicBezTo>
                    <a:pt x="705840" y="204592"/>
                    <a:pt x="709244" y="221506"/>
                    <a:pt x="714191" y="237995"/>
                  </a:cubicBezTo>
                  <a:cubicBezTo>
                    <a:pt x="721779" y="263288"/>
                    <a:pt x="739243" y="313151"/>
                    <a:pt x="739243" y="313151"/>
                  </a:cubicBezTo>
                  <a:cubicBezTo>
                    <a:pt x="768176" y="544616"/>
                    <a:pt x="735331" y="335079"/>
                    <a:pt x="764295" y="450937"/>
                  </a:cubicBezTo>
                  <a:cubicBezTo>
                    <a:pt x="773207" y="486585"/>
                    <a:pt x="769654" y="525371"/>
                    <a:pt x="801873" y="551146"/>
                  </a:cubicBezTo>
                  <a:cubicBezTo>
                    <a:pt x="818103" y="564130"/>
                    <a:pt x="913838" y="576070"/>
                    <a:pt x="914607" y="576198"/>
                  </a:cubicBezTo>
                  <a:cubicBezTo>
                    <a:pt x="993939" y="572023"/>
                    <a:pt x="1074703" y="579252"/>
                    <a:pt x="1152602" y="563672"/>
                  </a:cubicBezTo>
                  <a:cubicBezTo>
                    <a:pt x="1182126" y="557767"/>
                    <a:pt x="1206468" y="534858"/>
                    <a:pt x="1227758" y="513568"/>
                  </a:cubicBezTo>
                  <a:cubicBezTo>
                    <a:pt x="1240284" y="501042"/>
                    <a:pt x="1253996" y="489599"/>
                    <a:pt x="1265336" y="475990"/>
                  </a:cubicBezTo>
                  <a:cubicBezTo>
                    <a:pt x="1281854" y="456169"/>
                    <a:pt x="1307087" y="410581"/>
                    <a:pt x="1315440" y="388307"/>
                  </a:cubicBezTo>
                  <a:cubicBezTo>
                    <a:pt x="1321485" y="372188"/>
                    <a:pt x="1323791" y="354904"/>
                    <a:pt x="1327966" y="338203"/>
                  </a:cubicBezTo>
                  <a:cubicBezTo>
                    <a:pt x="1332141" y="300625"/>
                    <a:pt x="1333077" y="262544"/>
                    <a:pt x="1340492" y="225469"/>
                  </a:cubicBezTo>
                  <a:cubicBezTo>
                    <a:pt x="1345671" y="199575"/>
                    <a:pt x="1365544" y="176720"/>
                    <a:pt x="1365544" y="150313"/>
                  </a:cubicBezTo>
                  <a:lnTo>
                    <a:pt x="1365544" y="12527"/>
                  </a:lnTo>
                </a:path>
              </a:pathLst>
            </a:custGeom>
            <a:noFill/>
            <a:ln>
              <a:headEnd type="none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682" y="4981065"/>
              <a:ext cx="555426" cy="524569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1" name="자유형 10"/>
            <p:cNvSpPr/>
            <p:nvPr/>
          </p:nvSpPr>
          <p:spPr>
            <a:xfrm>
              <a:off x="7512403" y="4521896"/>
              <a:ext cx="1351059" cy="1215025"/>
            </a:xfrm>
            <a:custGeom>
              <a:avLst/>
              <a:gdLst>
                <a:gd name="connsiteX0" fmla="*/ 1077238 w 1351059"/>
                <a:gd name="connsiteY0" fmla="*/ 688931 h 1215025"/>
                <a:gd name="connsiteX1" fmla="*/ 1152394 w 1351059"/>
                <a:gd name="connsiteY1" fmla="*/ 676405 h 1215025"/>
                <a:gd name="connsiteX2" fmla="*/ 1227550 w 1351059"/>
                <a:gd name="connsiteY2" fmla="*/ 601249 h 1215025"/>
                <a:gd name="connsiteX3" fmla="*/ 1265128 w 1351059"/>
                <a:gd name="connsiteY3" fmla="*/ 588723 h 1215025"/>
                <a:gd name="connsiteX4" fmla="*/ 1290180 w 1351059"/>
                <a:gd name="connsiteY4" fmla="*/ 551145 h 1215025"/>
                <a:gd name="connsiteX5" fmla="*/ 1302706 w 1351059"/>
                <a:gd name="connsiteY5" fmla="*/ 513567 h 1215025"/>
                <a:gd name="connsiteX6" fmla="*/ 1327759 w 1351059"/>
                <a:gd name="connsiteY6" fmla="*/ 488515 h 1215025"/>
                <a:gd name="connsiteX7" fmla="*/ 1327759 w 1351059"/>
                <a:gd name="connsiteY7" fmla="*/ 150312 h 1215025"/>
                <a:gd name="connsiteX8" fmla="*/ 1302706 w 1351059"/>
                <a:gd name="connsiteY8" fmla="*/ 125260 h 1215025"/>
                <a:gd name="connsiteX9" fmla="*/ 1202498 w 1351059"/>
                <a:gd name="connsiteY9" fmla="*/ 12526 h 1215025"/>
                <a:gd name="connsiteX10" fmla="*/ 1164920 w 1351059"/>
                <a:gd name="connsiteY10" fmla="*/ 0 h 1215025"/>
                <a:gd name="connsiteX11" fmla="*/ 926926 w 1351059"/>
                <a:gd name="connsiteY11" fmla="*/ 12526 h 1215025"/>
                <a:gd name="connsiteX12" fmla="*/ 889348 w 1351059"/>
                <a:gd name="connsiteY12" fmla="*/ 37578 h 1215025"/>
                <a:gd name="connsiteX13" fmla="*/ 851770 w 1351059"/>
                <a:gd name="connsiteY13" fmla="*/ 125260 h 1215025"/>
                <a:gd name="connsiteX14" fmla="*/ 839243 w 1351059"/>
                <a:gd name="connsiteY14" fmla="*/ 175364 h 1215025"/>
                <a:gd name="connsiteX15" fmla="*/ 814191 w 1351059"/>
                <a:gd name="connsiteY15" fmla="*/ 212942 h 1215025"/>
                <a:gd name="connsiteX16" fmla="*/ 776613 w 1351059"/>
                <a:gd name="connsiteY16" fmla="*/ 250520 h 1215025"/>
                <a:gd name="connsiteX17" fmla="*/ 701457 w 1351059"/>
                <a:gd name="connsiteY17" fmla="*/ 275572 h 1215025"/>
                <a:gd name="connsiteX18" fmla="*/ 551145 w 1351059"/>
                <a:gd name="connsiteY18" fmla="*/ 250520 h 1215025"/>
                <a:gd name="connsiteX19" fmla="*/ 463463 w 1351059"/>
                <a:gd name="connsiteY19" fmla="*/ 187890 h 1215025"/>
                <a:gd name="connsiteX20" fmla="*/ 300624 w 1351059"/>
                <a:gd name="connsiteY20" fmla="*/ 162838 h 1215025"/>
                <a:gd name="connsiteX21" fmla="*/ 150312 w 1351059"/>
                <a:gd name="connsiteY21" fmla="*/ 175364 h 1215025"/>
                <a:gd name="connsiteX22" fmla="*/ 125260 w 1351059"/>
                <a:gd name="connsiteY22" fmla="*/ 212942 h 1215025"/>
                <a:gd name="connsiteX23" fmla="*/ 87682 w 1351059"/>
                <a:gd name="connsiteY23" fmla="*/ 237994 h 1215025"/>
                <a:gd name="connsiteX24" fmla="*/ 62630 w 1351059"/>
                <a:gd name="connsiteY24" fmla="*/ 325677 h 1215025"/>
                <a:gd name="connsiteX25" fmla="*/ 75156 w 1351059"/>
                <a:gd name="connsiteY25" fmla="*/ 413359 h 1215025"/>
                <a:gd name="connsiteX26" fmla="*/ 100208 w 1351059"/>
                <a:gd name="connsiteY26" fmla="*/ 513567 h 1215025"/>
                <a:gd name="connsiteX27" fmla="*/ 112734 w 1351059"/>
                <a:gd name="connsiteY27" fmla="*/ 551145 h 1215025"/>
                <a:gd name="connsiteX28" fmla="*/ 150312 w 1351059"/>
                <a:gd name="connsiteY28" fmla="*/ 588723 h 1215025"/>
                <a:gd name="connsiteX29" fmla="*/ 175364 w 1351059"/>
                <a:gd name="connsiteY29" fmla="*/ 626301 h 1215025"/>
                <a:gd name="connsiteX30" fmla="*/ 250520 w 1351059"/>
                <a:gd name="connsiteY30" fmla="*/ 701457 h 1215025"/>
                <a:gd name="connsiteX31" fmla="*/ 263046 w 1351059"/>
                <a:gd name="connsiteY31" fmla="*/ 739036 h 1215025"/>
                <a:gd name="connsiteX32" fmla="*/ 325676 w 1351059"/>
                <a:gd name="connsiteY32" fmla="*/ 851770 h 1215025"/>
                <a:gd name="connsiteX33" fmla="*/ 300624 w 1351059"/>
                <a:gd name="connsiteY33" fmla="*/ 964504 h 1215025"/>
                <a:gd name="connsiteX34" fmla="*/ 288098 w 1351059"/>
                <a:gd name="connsiteY34" fmla="*/ 1027134 h 1215025"/>
                <a:gd name="connsiteX35" fmla="*/ 250520 w 1351059"/>
                <a:gd name="connsiteY35" fmla="*/ 1052186 h 1215025"/>
                <a:gd name="connsiteX36" fmla="*/ 150312 w 1351059"/>
                <a:gd name="connsiteY36" fmla="*/ 1139868 h 1215025"/>
                <a:gd name="connsiteX37" fmla="*/ 112734 w 1351059"/>
                <a:gd name="connsiteY37" fmla="*/ 1164920 h 1215025"/>
                <a:gd name="connsiteX38" fmla="*/ 37578 w 1351059"/>
                <a:gd name="connsiteY38" fmla="*/ 1189972 h 1215025"/>
                <a:gd name="connsiteX39" fmla="*/ 0 w 1351059"/>
                <a:gd name="connsiteY39" fmla="*/ 1215025 h 121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351059" h="1215025">
                  <a:moveTo>
                    <a:pt x="1077238" y="688931"/>
                  </a:moveTo>
                  <a:cubicBezTo>
                    <a:pt x="1102290" y="684756"/>
                    <a:pt x="1130456" y="689202"/>
                    <a:pt x="1152394" y="676405"/>
                  </a:cubicBezTo>
                  <a:cubicBezTo>
                    <a:pt x="1182997" y="658553"/>
                    <a:pt x="1193939" y="612453"/>
                    <a:pt x="1227550" y="601249"/>
                  </a:cubicBezTo>
                  <a:lnTo>
                    <a:pt x="1265128" y="588723"/>
                  </a:lnTo>
                  <a:cubicBezTo>
                    <a:pt x="1273479" y="576197"/>
                    <a:pt x="1283447" y="564610"/>
                    <a:pt x="1290180" y="551145"/>
                  </a:cubicBezTo>
                  <a:cubicBezTo>
                    <a:pt x="1296085" y="539335"/>
                    <a:pt x="1295913" y="524889"/>
                    <a:pt x="1302706" y="513567"/>
                  </a:cubicBezTo>
                  <a:cubicBezTo>
                    <a:pt x="1308782" y="503440"/>
                    <a:pt x="1319408" y="496866"/>
                    <a:pt x="1327759" y="488515"/>
                  </a:cubicBezTo>
                  <a:cubicBezTo>
                    <a:pt x="1360771" y="356466"/>
                    <a:pt x="1356818" y="392468"/>
                    <a:pt x="1327759" y="150312"/>
                  </a:cubicBezTo>
                  <a:cubicBezTo>
                    <a:pt x="1326352" y="138586"/>
                    <a:pt x="1310084" y="134482"/>
                    <a:pt x="1302706" y="125260"/>
                  </a:cubicBezTo>
                  <a:cubicBezTo>
                    <a:pt x="1272324" y="87283"/>
                    <a:pt x="1254593" y="29891"/>
                    <a:pt x="1202498" y="12526"/>
                  </a:cubicBezTo>
                  <a:lnTo>
                    <a:pt x="1164920" y="0"/>
                  </a:lnTo>
                  <a:cubicBezTo>
                    <a:pt x="1085589" y="4175"/>
                    <a:pt x="1005639" y="1792"/>
                    <a:pt x="926926" y="12526"/>
                  </a:cubicBezTo>
                  <a:cubicBezTo>
                    <a:pt x="912010" y="14560"/>
                    <a:pt x="898986" y="26013"/>
                    <a:pt x="889348" y="37578"/>
                  </a:cubicBezTo>
                  <a:cubicBezTo>
                    <a:pt x="874825" y="55006"/>
                    <a:pt x="858581" y="101424"/>
                    <a:pt x="851770" y="125260"/>
                  </a:cubicBezTo>
                  <a:cubicBezTo>
                    <a:pt x="847040" y="141813"/>
                    <a:pt x="846025" y="159541"/>
                    <a:pt x="839243" y="175364"/>
                  </a:cubicBezTo>
                  <a:cubicBezTo>
                    <a:pt x="833313" y="189201"/>
                    <a:pt x="823829" y="201377"/>
                    <a:pt x="814191" y="212942"/>
                  </a:cubicBezTo>
                  <a:cubicBezTo>
                    <a:pt x="802850" y="226551"/>
                    <a:pt x="792098" y="241917"/>
                    <a:pt x="776613" y="250520"/>
                  </a:cubicBezTo>
                  <a:cubicBezTo>
                    <a:pt x="753529" y="263344"/>
                    <a:pt x="701457" y="275572"/>
                    <a:pt x="701457" y="275572"/>
                  </a:cubicBezTo>
                  <a:cubicBezTo>
                    <a:pt x="688437" y="273712"/>
                    <a:pt x="573688" y="258974"/>
                    <a:pt x="551145" y="250520"/>
                  </a:cubicBezTo>
                  <a:cubicBezTo>
                    <a:pt x="529793" y="242513"/>
                    <a:pt x="479020" y="194804"/>
                    <a:pt x="463463" y="187890"/>
                  </a:cubicBezTo>
                  <a:cubicBezTo>
                    <a:pt x="441008" y="177910"/>
                    <a:pt x="306243" y="163540"/>
                    <a:pt x="300624" y="162838"/>
                  </a:cubicBezTo>
                  <a:cubicBezTo>
                    <a:pt x="250520" y="167013"/>
                    <a:pt x="198655" y="161552"/>
                    <a:pt x="150312" y="175364"/>
                  </a:cubicBezTo>
                  <a:cubicBezTo>
                    <a:pt x="135837" y="179500"/>
                    <a:pt x="135905" y="202297"/>
                    <a:pt x="125260" y="212942"/>
                  </a:cubicBezTo>
                  <a:cubicBezTo>
                    <a:pt x="114615" y="223587"/>
                    <a:pt x="100208" y="229643"/>
                    <a:pt x="87682" y="237994"/>
                  </a:cubicBezTo>
                  <a:cubicBezTo>
                    <a:pt x="81775" y="255716"/>
                    <a:pt x="62630" y="309947"/>
                    <a:pt x="62630" y="325677"/>
                  </a:cubicBezTo>
                  <a:cubicBezTo>
                    <a:pt x="62630" y="355201"/>
                    <a:pt x="69366" y="384408"/>
                    <a:pt x="75156" y="413359"/>
                  </a:cubicBezTo>
                  <a:cubicBezTo>
                    <a:pt x="81908" y="447121"/>
                    <a:pt x="89320" y="480903"/>
                    <a:pt x="100208" y="513567"/>
                  </a:cubicBezTo>
                  <a:cubicBezTo>
                    <a:pt x="104383" y="526093"/>
                    <a:pt x="105410" y="540159"/>
                    <a:pt x="112734" y="551145"/>
                  </a:cubicBezTo>
                  <a:cubicBezTo>
                    <a:pt x="122560" y="565884"/>
                    <a:pt x="138971" y="575114"/>
                    <a:pt x="150312" y="588723"/>
                  </a:cubicBezTo>
                  <a:cubicBezTo>
                    <a:pt x="159950" y="600288"/>
                    <a:pt x="165362" y="615049"/>
                    <a:pt x="175364" y="626301"/>
                  </a:cubicBezTo>
                  <a:cubicBezTo>
                    <a:pt x="198902" y="652781"/>
                    <a:pt x="250520" y="701457"/>
                    <a:pt x="250520" y="701457"/>
                  </a:cubicBezTo>
                  <a:cubicBezTo>
                    <a:pt x="254695" y="713983"/>
                    <a:pt x="256634" y="727494"/>
                    <a:pt x="263046" y="739036"/>
                  </a:cubicBezTo>
                  <a:cubicBezTo>
                    <a:pt x="334832" y="868252"/>
                    <a:pt x="297332" y="766739"/>
                    <a:pt x="325676" y="851770"/>
                  </a:cubicBezTo>
                  <a:cubicBezTo>
                    <a:pt x="317325" y="889348"/>
                    <a:pt x="308690" y="926864"/>
                    <a:pt x="300624" y="964504"/>
                  </a:cubicBezTo>
                  <a:cubicBezTo>
                    <a:pt x="296163" y="985322"/>
                    <a:pt x="298661" y="1008649"/>
                    <a:pt x="288098" y="1027134"/>
                  </a:cubicBezTo>
                  <a:cubicBezTo>
                    <a:pt x="280629" y="1040205"/>
                    <a:pt x="263046" y="1043835"/>
                    <a:pt x="250520" y="1052186"/>
                  </a:cubicBezTo>
                  <a:cubicBezTo>
                    <a:pt x="208767" y="1114816"/>
                    <a:pt x="237994" y="1081413"/>
                    <a:pt x="150312" y="1139868"/>
                  </a:cubicBezTo>
                  <a:cubicBezTo>
                    <a:pt x="137786" y="1148219"/>
                    <a:pt x="127016" y="1160159"/>
                    <a:pt x="112734" y="1164920"/>
                  </a:cubicBezTo>
                  <a:lnTo>
                    <a:pt x="37578" y="1189972"/>
                  </a:lnTo>
                  <a:lnTo>
                    <a:pt x="0" y="1215025"/>
                  </a:lnTo>
                </a:path>
              </a:pathLst>
            </a:custGeom>
            <a:noFill/>
            <a:ln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88088" y="3117161"/>
              <a:ext cx="2799170" cy="3048143"/>
            </a:xfrm>
            <a:prstGeom prst="rect">
              <a:avLst/>
            </a:prstGeom>
            <a:noFill/>
            <a:ln w="34925">
              <a:solidFill>
                <a:srgbClr val="034EA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41275" y="3248233"/>
            <a:ext cx="256031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고정식 </a:t>
            </a:r>
            <a:r>
              <a:rPr lang="ko-KR" altLang="en-US" sz="2000" dirty="0" err="1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대기질</a:t>
            </a:r>
            <a:r>
              <a:rPr lang="ko-KR" altLang="en-US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측정소</a:t>
            </a:r>
            <a:r>
              <a:rPr lang="en-US" altLang="ko-KR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 </a:t>
            </a:r>
          </a:p>
          <a:p>
            <a:r>
              <a:rPr lang="ko-KR" altLang="en-US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특정지역의 측정 값이</a:t>
            </a:r>
            <a:endParaRPr lang="en-US" altLang="ko-KR" sz="1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전체를 대표한다</a:t>
            </a:r>
            <a:r>
              <a:rPr lang="en-US" altLang="ko-KR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endParaRPr lang="ko-KR" altLang="en-US" sz="18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10548" y="3250554"/>
            <a:ext cx="26819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KISTI </a:t>
            </a:r>
            <a:r>
              <a:rPr lang="ko-KR" altLang="en-US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이동형 도시 </a:t>
            </a:r>
            <a:r>
              <a:rPr lang="ko-KR" altLang="en-US" sz="2000" dirty="0" err="1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센싱</a:t>
            </a:r>
            <a:r>
              <a:rPr lang="en-US" altLang="ko-KR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 </a:t>
            </a:r>
          </a:p>
          <a:p>
            <a:r>
              <a:rPr lang="ko-KR" altLang="en-US" sz="20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택시가 이동하면서</a:t>
            </a:r>
            <a:r>
              <a:rPr lang="en-US" altLang="ko-KR" sz="18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좌표를</a:t>
            </a:r>
            <a:endParaRPr lang="en-US" altLang="ko-KR" sz="1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가진 미세먼지</a:t>
            </a:r>
            <a:r>
              <a:rPr lang="en-US" altLang="ko-KR" sz="18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en-US" altLang="ko-KR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Data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를 산출하기 때문에</a:t>
            </a:r>
            <a:r>
              <a:rPr lang="en-US" altLang="ko-KR" sz="18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800" dirty="0" err="1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전지역의</a:t>
            </a:r>
            <a:r>
              <a:rPr lang="en-US" altLang="ko-KR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Data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를</a:t>
            </a:r>
            <a:r>
              <a:rPr lang="en-US" altLang="ko-KR" sz="18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알 수 있다</a:t>
            </a:r>
            <a:r>
              <a:rPr lang="en-US" altLang="ko-KR" sz="1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주제 선정 이유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9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 현황 및 전처리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695400" y="1556792"/>
            <a:ext cx="1751574" cy="1751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77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IOT</a:t>
            </a: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데이터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5400" y="3917654"/>
            <a:ext cx="1751574" cy="175157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77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외부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데이터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3632" y="1742623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&lt;KISTI </a:t>
            </a:r>
            <a:r>
              <a:rPr lang="ko-KR" altLang="en-US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이동형 도시 환경 </a:t>
            </a:r>
            <a:r>
              <a:rPr lang="ko-KR" altLang="en-US" sz="2400" b="1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센싱</a:t>
            </a:r>
            <a:r>
              <a:rPr lang="ko-KR" altLang="en-US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en-US" altLang="ko-KR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Data(</a:t>
            </a:r>
            <a:r>
              <a:rPr lang="ko-KR" altLang="en-US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대구</a:t>
            </a:r>
            <a:r>
              <a:rPr lang="en-US" altLang="ko-KR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)&gt;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31976" y="2318687"/>
            <a:ext cx="6096000" cy="9237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기상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요소</a:t>
            </a:r>
            <a:r>
              <a: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rPr>
              <a:t>: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온도</a:t>
            </a:r>
            <a:r>
              <a: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습도</a:t>
            </a:r>
            <a:endParaRPr lang="en-US" altLang="ko-KR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대기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오염도</a:t>
            </a:r>
            <a:r>
              <a: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rPr>
              <a:t>: NO2, SO2, CO, VOC, PM2.5</a:t>
            </a: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종속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변수</a:t>
            </a:r>
            <a:r>
              <a:rPr lang="en-US" altLang="ko-KR" dirty="0">
                <a:latin typeface="a시네마L" panose="02020600000000000000" pitchFamily="18" charset="-127"/>
                <a:ea typeface="a시네마L" panose="02020600000000000000" pitchFamily="18" charset="-127"/>
              </a:rPr>
              <a:t>: PM10</a:t>
            </a:r>
            <a:endParaRPr lang="ko-KR" altLang="en-US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83632" y="408927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&lt;</a:t>
            </a:r>
            <a:r>
              <a:rPr lang="ko-KR" altLang="en-US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미세먼지 농도에 영향을 미치는 속성</a:t>
            </a:r>
            <a:r>
              <a:rPr lang="en-US" altLang="ko-KR" sz="2400" b="1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&gt;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40882" y="4665526"/>
            <a:ext cx="6096000" cy="9237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지하철역 수</a:t>
            </a:r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비산먼지 발생 사업장</a:t>
            </a:r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-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미세먼지 배출 사업장</a:t>
            </a:r>
            <a:endParaRPr lang="en-US" altLang="ko-KR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93864" y="4103799"/>
            <a:ext cx="1728192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*</a:t>
            </a:r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구획 지정 및 데이터 추출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664" y="5679766"/>
            <a:ext cx="172819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**</a:t>
            </a:r>
            <a:r>
              <a:rPr lang="ko-KR" altLang="en-US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결측치</a:t>
            </a:r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처리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4" name="왼쪽 중괄호 13"/>
          <p:cNvSpPr/>
          <p:nvPr/>
        </p:nvSpPr>
        <p:spPr>
          <a:xfrm>
            <a:off x="5048713" y="3870468"/>
            <a:ext cx="325173" cy="100811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 중괄호 37"/>
          <p:cNvSpPr/>
          <p:nvPr/>
        </p:nvSpPr>
        <p:spPr>
          <a:xfrm>
            <a:off x="5048713" y="5215794"/>
            <a:ext cx="325173" cy="134179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499331" y="3861048"/>
            <a:ext cx="180581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Target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지역 선정</a:t>
            </a:r>
            <a:endParaRPr lang="ko-KR" altLang="en-US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99331" y="4437112"/>
            <a:ext cx="107273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구획 선정</a:t>
            </a:r>
            <a:endParaRPr lang="ko-KR" altLang="en-US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99331" y="5128803"/>
            <a:ext cx="4536504" cy="147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긴 시간 단위로 </a:t>
            </a:r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Data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규합</a:t>
            </a:r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주변 구획을 이용한 평균치 삽입</a:t>
            </a:r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ko-KR" altLang="en-US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결측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시점의 이전 시간 데이터를 가져옴</a:t>
            </a:r>
            <a:endParaRPr lang="ko-KR" altLang="en-US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07368" y="1196752"/>
            <a:ext cx="11233248" cy="2385854"/>
            <a:chOff x="407368" y="1196752"/>
            <a:chExt cx="11233248" cy="23858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1196752"/>
              <a:ext cx="1694288" cy="186466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7408" y="2924944"/>
              <a:ext cx="158417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전체 데이터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820368" y="2854421"/>
              <a:ext cx="1728192" cy="646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*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구획 지정 및 데이터 추출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71864" y="2995681"/>
              <a:ext cx="1728192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이상치 처리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60096" y="2995680"/>
              <a:ext cx="1728192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**</a:t>
              </a:r>
              <a:r>
                <a:rPr lang="ko-KR" altLang="en-US" dirty="0" err="1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결측치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처리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39584" y="2992985"/>
              <a:ext cx="2557016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분석 </a:t>
              </a:r>
              <a:r>
                <a:rPr lang="en-US" altLang="ko-KR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Data Set </a:t>
              </a:r>
              <a:r>
                <a:rPr lang="ko-KR" altLang="en-US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생성</a:t>
              </a:r>
              <a:endPara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4548560" y="2204864"/>
              <a:ext cx="323304" cy="305339"/>
            </a:xfrm>
            <a:prstGeom prst="rightArrow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564784" y="2204864"/>
              <a:ext cx="323304" cy="305339"/>
            </a:xfrm>
            <a:prstGeom prst="rightArrow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오른쪽 화살표 25"/>
            <p:cNvSpPr/>
            <p:nvPr/>
          </p:nvSpPr>
          <p:spPr>
            <a:xfrm>
              <a:off x="8674224" y="2276872"/>
              <a:ext cx="323304" cy="305339"/>
            </a:xfrm>
            <a:prstGeom prst="rightArrow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3672" y="1340768"/>
              <a:ext cx="1206940" cy="1447703"/>
            </a:xfrm>
            <a:prstGeom prst="rect">
              <a:avLst/>
            </a:prstGeom>
          </p:spPr>
        </p:pic>
        <p:sp>
          <p:nvSpPr>
            <p:cNvPr id="25" name="오른쪽 화살표 24"/>
            <p:cNvSpPr/>
            <p:nvPr/>
          </p:nvSpPr>
          <p:spPr>
            <a:xfrm>
              <a:off x="2351584" y="2204864"/>
              <a:ext cx="323304" cy="305339"/>
            </a:xfrm>
            <a:prstGeom prst="rightArrow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03712" y="1772816"/>
              <a:ext cx="432048" cy="449355"/>
            </a:xfrm>
            <a:prstGeom prst="rect">
              <a:avLst/>
            </a:prstGeom>
            <a:noFill/>
            <a:ln w="349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33267" y="1697036"/>
              <a:ext cx="1015655" cy="10156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flipV="1">
              <a:off x="5069812" y="1562305"/>
              <a:ext cx="648072" cy="714567"/>
            </a:xfrm>
            <a:prstGeom prst="line">
              <a:avLst/>
            </a:prstGeom>
            <a:ln w="25400">
              <a:solidFill>
                <a:srgbClr val="034E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5770390" y="2160273"/>
              <a:ext cx="648072" cy="714567"/>
            </a:xfrm>
            <a:prstGeom prst="line">
              <a:avLst/>
            </a:prstGeom>
            <a:ln w="25400">
              <a:solidFill>
                <a:srgbClr val="034E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평행 사변형 10"/>
            <p:cNvSpPr/>
            <p:nvPr/>
          </p:nvSpPr>
          <p:spPr>
            <a:xfrm>
              <a:off x="7334184" y="1648436"/>
              <a:ext cx="1008112" cy="1150386"/>
            </a:xfrm>
            <a:prstGeom prst="parallelogram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7680176" y="191683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066505" y="206084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994497" y="22852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706465" y="24376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7922489" y="25191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752184" y="26632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7608168" y="220486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7824192" y="220486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7922489" y="18448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7464152" y="259005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4392" y="1591447"/>
              <a:ext cx="1322471" cy="1325951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407368" y="1196752"/>
              <a:ext cx="11233248" cy="2385854"/>
            </a:xfrm>
            <a:prstGeom prst="rect">
              <a:avLst/>
            </a:prstGeom>
            <a:noFill/>
            <a:ln w="38100">
              <a:solidFill>
                <a:srgbClr val="034E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 현황 및 전처리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6" name="슬라이드 번호 개체 틀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919" y="1043444"/>
            <a:ext cx="6880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분석 프로세스</a:t>
            </a:r>
            <a:endParaRPr lang="en-US" altLang="ko-KR" sz="2400" spc="-15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양쪽 대괄호 27"/>
          <p:cNvSpPr/>
          <p:nvPr/>
        </p:nvSpPr>
        <p:spPr>
          <a:xfrm>
            <a:off x="784893" y="1628800"/>
            <a:ext cx="2822826" cy="1785323"/>
          </a:xfrm>
          <a:prstGeom prst="bracketPair">
            <a:avLst/>
          </a:prstGeom>
          <a:ln w="25400">
            <a:solidFill>
              <a:srgbClr val="034EA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양쪽 대괄호 33"/>
          <p:cNvSpPr/>
          <p:nvPr/>
        </p:nvSpPr>
        <p:spPr>
          <a:xfrm>
            <a:off x="4655840" y="1628800"/>
            <a:ext cx="2822826" cy="1785323"/>
          </a:xfrm>
          <a:prstGeom prst="bracketPair">
            <a:avLst/>
          </a:prstGeom>
          <a:ln w="25400">
            <a:solidFill>
              <a:srgbClr val="034EA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양쪽 대괄호 34"/>
          <p:cNvSpPr/>
          <p:nvPr/>
        </p:nvSpPr>
        <p:spPr>
          <a:xfrm>
            <a:off x="8385742" y="1628800"/>
            <a:ext cx="2822826" cy="1785323"/>
          </a:xfrm>
          <a:prstGeom prst="bracketPair">
            <a:avLst/>
          </a:prstGeom>
          <a:ln w="25400">
            <a:solidFill>
              <a:srgbClr val="034EA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82799" y="2134597"/>
            <a:ext cx="275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분석하고자 하는 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Target</a:t>
            </a:r>
          </a:p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지역을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구획으로 나눈다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sz="20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00669" y="2001614"/>
            <a:ext cx="2749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실시간 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IOT Data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의 </a:t>
            </a:r>
            <a:endParaRPr lang="en-US" altLang="ko-KR" sz="20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좌표를 통해서 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Target</a:t>
            </a:r>
          </a:p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지역의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Data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를 가져온다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52735" y="2012263"/>
            <a:ext cx="23198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 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지역별 특성 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Data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를</a:t>
            </a:r>
            <a:endParaRPr lang="en-US" altLang="ko-KR" sz="20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Join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하여</a:t>
            </a:r>
            <a:endParaRPr lang="en-US" altLang="ko-KR" sz="20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분석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Data Set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구축</a:t>
            </a:r>
          </a:p>
          <a:p>
            <a:pPr algn="ctr"/>
            <a:endParaRPr lang="en-US" altLang="ko-KR" sz="20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3940565" y="2230997"/>
            <a:ext cx="432048" cy="540739"/>
          </a:xfrm>
          <a:prstGeom prst="rightArrow">
            <a:avLst/>
          </a:prstGeom>
          <a:solidFill>
            <a:srgbClr val="034EA2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7744853" y="2227489"/>
            <a:ext cx="392771" cy="540739"/>
          </a:xfrm>
          <a:prstGeom prst="rightArrow">
            <a:avLst/>
          </a:prstGeom>
          <a:solidFill>
            <a:srgbClr val="034EA2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1343472" y="4760469"/>
            <a:ext cx="432048" cy="540739"/>
          </a:xfrm>
          <a:prstGeom prst="rightArrow">
            <a:avLst/>
          </a:prstGeom>
          <a:solidFill>
            <a:srgbClr val="034EA2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양쪽 대괄호 43"/>
          <p:cNvSpPr/>
          <p:nvPr/>
        </p:nvSpPr>
        <p:spPr>
          <a:xfrm>
            <a:off x="2127195" y="4077071"/>
            <a:ext cx="3415620" cy="2160241"/>
          </a:xfrm>
          <a:prstGeom prst="bracketPair">
            <a:avLst/>
          </a:prstGeom>
          <a:ln w="25400">
            <a:solidFill>
              <a:srgbClr val="034EA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6168008" y="4759052"/>
            <a:ext cx="432048" cy="540739"/>
          </a:xfrm>
          <a:prstGeom prst="rightArrow">
            <a:avLst/>
          </a:prstGeom>
          <a:solidFill>
            <a:srgbClr val="034EA2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071664" y="3892986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Model </a:t>
            </a:r>
            <a:r>
              <a:rPr lang="ko-KR" altLang="en-US" sz="20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구성</a:t>
            </a:r>
            <a:endParaRPr lang="ko-KR" altLang="en-US" sz="20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88088" y="6002960"/>
            <a:ext cx="3518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Target 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지역의 </a:t>
            </a:r>
            <a:r>
              <a:rPr lang="ko-KR" altLang="en-US" sz="20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구획별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비산먼지</a:t>
            </a:r>
            <a:endParaRPr lang="en-US" altLang="ko-KR" sz="2000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위험도를 도출한다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endParaRPr lang="ko-KR" altLang="en-US" sz="20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90" y="3789040"/>
            <a:ext cx="2758133" cy="21911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420044" y="4758917"/>
            <a:ext cx="2925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순환 신경망을 통한 </a:t>
            </a:r>
          </a:p>
          <a:p>
            <a:pPr algn="ctr"/>
            <a:r>
              <a:rPr lang="ko-KR" altLang="en-US" sz="2000" dirty="0" err="1">
                <a:latin typeface="a시네마L" panose="02020600000000000000" pitchFamily="18" charset="-127"/>
                <a:ea typeface="a시네마L" panose="02020600000000000000" pitchFamily="18" charset="-127"/>
              </a:rPr>
              <a:t>구획별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 미세먼지 농도 예측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0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3" y="1844824"/>
            <a:ext cx="4471918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138621"/>
            <a:ext cx="3116850" cy="2796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1557" y="5367138"/>
            <a:ext cx="1638590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일반 신경망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4192" y="536713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순환 신경망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4893" y="1255689"/>
            <a:ext cx="106311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6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61" y="1411506"/>
            <a:ext cx="7041490" cy="1872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680832"/>
            <a:ext cx="5328592" cy="2400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5" y="3842948"/>
            <a:ext cx="5490421" cy="22381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1424" y="1248402"/>
            <a:ext cx="106311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알고리즘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1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5520" y="1822155"/>
            <a:ext cx="891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Look_back</a:t>
            </a:r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: </a:t>
            </a:r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현재 시점에서 얼마나 과거의 데이터를 학습 데이터로 사용할 것인지</a:t>
            </a:r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3493" y="2366925"/>
            <a:ext cx="879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Timestep</a:t>
            </a:r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   : </a:t>
            </a:r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현재 시점에서 얼마나 미래의 데이터를 정답 데이터로 설정할 것인지</a:t>
            </a:r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544982" y="3395340"/>
            <a:ext cx="3632341" cy="1875150"/>
            <a:chOff x="1105255" y="2411468"/>
            <a:chExt cx="3632341" cy="1875150"/>
          </a:xfrm>
        </p:grpSpPr>
        <p:sp>
          <p:nvSpPr>
            <p:cNvPr id="3" name="TextBox 2"/>
            <p:cNvSpPr txBox="1"/>
            <p:nvPr/>
          </p:nvSpPr>
          <p:spPr>
            <a:xfrm>
              <a:off x="2279576" y="2852936"/>
              <a:ext cx="1085554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10</a:t>
              </a:r>
              <a:r>
                <a:rPr lang="ko-KR" altLang="en-US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분 단위</a:t>
              </a:r>
              <a:endPara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5255" y="2411468"/>
              <a:ext cx="3632341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Ex) </a:t>
              </a:r>
              <a:r>
                <a:rPr lang="en-US" altLang="ko-KR" dirty="0" err="1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Look_back</a:t>
              </a:r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 = 2, </a:t>
              </a:r>
              <a:r>
                <a:rPr lang="en-US" altLang="ko-KR" dirty="0" err="1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Timestep</a:t>
              </a:r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 = 1</a:t>
              </a:r>
              <a:endPara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816282" y="3369446"/>
                  <a:ext cx="2210285" cy="369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a시네마B" panose="02020600000000000000" pitchFamily="18" charset="-127"/>
                      <a:ea typeface="a시네마B" panose="02020600000000000000" pitchFamily="18" charset="-127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1:00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dirty="0">
                    <a:latin typeface="a시네마B" panose="02020600000000000000" pitchFamily="18" charset="-127"/>
                    <a:ea typeface="a시네마B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282" y="3369446"/>
                  <a:ext cx="2210285" cy="3694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04"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816282" y="3917158"/>
                  <a:ext cx="2210285" cy="369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a시네마B" panose="02020600000000000000" pitchFamily="18" charset="-127"/>
                      <a:ea typeface="a시네마B" panose="02020600000000000000" pitchFamily="18" charset="-127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1:10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dirty="0">
                    <a:latin typeface="a시네마B" panose="02020600000000000000" pitchFamily="18" charset="-127"/>
                    <a:ea typeface="a시네마B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282" y="3917158"/>
                  <a:ext cx="2210285" cy="3694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04" t="-819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/>
          <p:cNvGrpSpPr/>
          <p:nvPr/>
        </p:nvGrpSpPr>
        <p:grpSpPr>
          <a:xfrm>
            <a:off x="6960096" y="3411273"/>
            <a:ext cx="3632341" cy="1895736"/>
            <a:chOff x="7000163" y="2411468"/>
            <a:chExt cx="3632341" cy="1895736"/>
          </a:xfrm>
        </p:grpSpPr>
        <p:sp>
          <p:nvSpPr>
            <p:cNvPr id="4" name="TextBox 3"/>
            <p:cNvSpPr txBox="1"/>
            <p:nvPr/>
          </p:nvSpPr>
          <p:spPr>
            <a:xfrm>
              <a:off x="8235998" y="2852936"/>
              <a:ext cx="1164101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1</a:t>
              </a:r>
              <a:r>
                <a:rPr lang="ko-KR" altLang="en-US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시간 단위</a:t>
              </a:r>
              <a:endPara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00163" y="2411468"/>
              <a:ext cx="3632341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Ex) </a:t>
              </a:r>
              <a:r>
                <a:rPr lang="en-US" altLang="ko-KR" dirty="0" err="1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Look_back</a:t>
              </a:r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 = 3, </a:t>
              </a:r>
              <a:r>
                <a:rPr lang="en-US" altLang="ko-KR" dirty="0" err="1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Timestep</a:t>
              </a:r>
              <a:r>
                <a:rPr lang="en-US" altLang="ko-KR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 = 2</a:t>
              </a:r>
              <a:endPara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7537153" y="3395340"/>
                  <a:ext cx="2714076" cy="369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a시네마B" panose="02020600000000000000" pitchFamily="18" charset="-127"/>
                      <a:ea typeface="a시네마B" panose="02020600000000000000" pitchFamily="18" charset="-127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3:00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dirty="0">
                    <a:latin typeface="a시네마B" panose="02020600000000000000" pitchFamily="18" charset="-127"/>
                    <a:ea typeface="a시네마B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153" y="3395340"/>
                  <a:ext cx="2714076" cy="36946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022" t="-819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7547919" y="3937744"/>
                  <a:ext cx="2719399" cy="3694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 smtClean="0">
                      <a:latin typeface="a시네마B" panose="02020600000000000000" pitchFamily="18" charset="-127"/>
                      <a:ea typeface="a시네마B" panose="02020600000000000000" pitchFamily="18" charset="-127"/>
                    </a:rPr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:00</m:t>
                          </m:r>
                        </m:sub>
                      </m:sSub>
                    </m:oMath>
                  </a14:m>
                  <a:endParaRPr lang="ko-KR" altLang="en-US" dirty="0">
                    <a:latin typeface="a시네마B" panose="02020600000000000000" pitchFamily="18" charset="-127"/>
                    <a:ea typeface="a시네마B" panose="02020600000000000000" pitchFamily="18" charset="-127"/>
                  </a:endParaRPr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919" y="3937744"/>
                  <a:ext cx="2719399" cy="3694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18" t="-819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직사각형 17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71464" y="3140968"/>
            <a:ext cx="4176464" cy="2592288"/>
          </a:xfrm>
          <a:prstGeom prst="roundRect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744072" y="3140968"/>
            <a:ext cx="4176464" cy="2592288"/>
          </a:xfrm>
          <a:prstGeom prst="roundRect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84893" y="1255689"/>
            <a:ext cx="179568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학습데이터 예시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5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384" y="1484784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10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분 단위를 가지고 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30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분</a:t>
            </a:r>
            <a:r>
              <a:rPr lang="en-US" altLang="ko-KR" sz="28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혹은 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180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분 후 미세먼지를 예측한 결과</a:t>
            </a:r>
            <a:endParaRPr lang="ko-KR" altLang="en-US" sz="2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327352"/>
            <a:ext cx="5199493" cy="3130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54" y="2330384"/>
            <a:ext cx="5372447" cy="3127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135560" y="5589240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30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분 후 예측</a:t>
            </a:r>
            <a:endParaRPr lang="ko-KR" altLang="en-US" sz="24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3465" y="5661248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180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분 후 예측</a:t>
            </a:r>
            <a:endParaRPr lang="ko-KR" altLang="en-US" sz="24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3392" y="1484784"/>
            <a:ext cx="1069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시간 단위를 가지고 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시간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혹은 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시간 후 미세먼지를 예측한 결과</a:t>
            </a:r>
            <a:endParaRPr lang="ko-KR" altLang="en-US" sz="2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03557"/>
            <a:ext cx="5294313" cy="3213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4229"/>
            <a:ext cx="5197119" cy="3213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123919" y="55892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1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시간 후 예측</a:t>
            </a:r>
            <a:endParaRPr lang="ko-KR" altLang="en-US" sz="24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4192" y="5631631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시네마L" panose="02020600000000000000" pitchFamily="18" charset="-127"/>
                <a:ea typeface="a시네마L" panose="02020600000000000000" pitchFamily="18" charset="-127"/>
              </a:rPr>
              <a:t>3</a:t>
            </a:r>
            <a:r>
              <a:rPr lang="ko-KR" altLang="en-US" sz="24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시간 후 예측</a:t>
            </a:r>
            <a:endParaRPr lang="ko-KR" altLang="en-US" sz="24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9376" y="1052736"/>
            <a:ext cx="11214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해당 결과표는 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시간 후 미세먼지 예측에 대한 </a:t>
            </a:r>
            <a:r>
              <a:rPr lang="ko-KR" altLang="en-US" sz="2800" dirty="0" err="1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구획별</a:t>
            </a:r>
            <a:r>
              <a:rPr lang="ko-KR" altLang="en-US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 예측 결과이다</a:t>
            </a:r>
            <a:r>
              <a:rPr lang="en-US" altLang="ko-KR" sz="2800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.</a:t>
            </a:r>
            <a:endParaRPr lang="ko-KR" altLang="en-US" sz="28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78" y="1567696"/>
            <a:ext cx="8194378" cy="5129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494169" y="2605246"/>
            <a:ext cx="1063112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ㆍㆍㆍ</a:t>
            </a:r>
            <a:r>
              <a:rPr lang="ko-KR" altLang="en-US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ㆍ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8032" y="5468613"/>
            <a:ext cx="1063112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ㆍㆍㆍ</a:t>
            </a:r>
            <a:r>
              <a:rPr lang="ko-KR" altLang="en-US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ㆍ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  <a:p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5720" y="3767234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8308" y="3982264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0242" y="3797995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5356" y="402555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: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2154" y="0"/>
            <a:ext cx="12192000" cy="6858000"/>
          </a:xfrm>
          <a:prstGeom prst="rect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16369" y="-345232"/>
            <a:ext cx="5878407" cy="7543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40784" y="1709936"/>
            <a:ext cx="3110136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b="1" dirty="0" smtClean="0"/>
              <a:t>INDEX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4152" y="2852936"/>
            <a:ext cx="4032448" cy="3268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1.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서론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2.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주제 선정 이유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3.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데이터 현황 및 전처리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4.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분석 및 분석 결과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5.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서비스 제안 및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결론</a:t>
            </a:r>
            <a:endParaRPr lang="ko-KR" altLang="en-US" sz="28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248128" y="3140968"/>
            <a:ext cx="0" cy="2016224"/>
          </a:xfrm>
          <a:prstGeom prst="line">
            <a:avLst/>
          </a:prstGeom>
          <a:ln w="25400"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170415" y="3068960"/>
            <a:ext cx="144016" cy="144016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173322" y="3563288"/>
            <a:ext cx="144016" cy="144016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173322" y="4063432"/>
            <a:ext cx="144016" cy="144016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173322" y="4581128"/>
            <a:ext cx="144016" cy="144016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180032" y="5085184"/>
            <a:ext cx="144016" cy="144016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277888"/>
            <a:ext cx="12192000" cy="0"/>
          </a:xfrm>
          <a:prstGeom prst="line">
            <a:avLst/>
          </a:prstGeom>
          <a:ln w="2540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" y="31965"/>
            <a:ext cx="1847528" cy="106170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89958F-1C6D-4354-8870-2202BE783B29}"/>
              </a:ext>
            </a:extLst>
          </p:cNvPr>
          <p:cNvSpPr txBox="1"/>
          <p:nvPr/>
        </p:nvSpPr>
        <p:spPr>
          <a:xfrm>
            <a:off x="2495600" y="1154840"/>
            <a:ext cx="7269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실제 예측 값</a:t>
            </a:r>
            <a:r>
              <a:rPr lang="en-US" altLang="ko-KR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(11/1</a:t>
            </a:r>
            <a:r>
              <a:rPr lang="ko-KR" altLang="en-US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일 오전 </a:t>
            </a:r>
            <a:r>
              <a:rPr lang="en-US" altLang="ko-KR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6</a:t>
            </a:r>
            <a:r>
              <a:rPr lang="ko-KR" altLang="en-US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시를 기준으로 </a:t>
            </a:r>
            <a:r>
              <a:rPr lang="en-US" altLang="ko-KR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r>
              <a:rPr lang="ko-KR" altLang="en-US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시간 후</a:t>
            </a:r>
            <a:r>
              <a:rPr lang="en-US" altLang="ko-KR" sz="2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)</a:t>
            </a:r>
            <a:endParaRPr lang="ko-KR" altLang="en-US" sz="24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11" y="1626456"/>
            <a:ext cx="7115175" cy="4905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분석 및 분석 결과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9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9260" y="68335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서비스 제안 및 </a:t>
            </a:r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643" y="1129862"/>
            <a:ext cx="7248525" cy="5467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9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31" y="1114102"/>
            <a:ext cx="7219950" cy="5483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9260" y="68335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서비스 제안 및 </a:t>
            </a:r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62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68" y="1145886"/>
            <a:ext cx="7229475" cy="5468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9260" y="68335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서비스 제안 및 </a:t>
            </a:r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</a:t>
            </a:r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71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9405" y="2347136"/>
            <a:ext cx="9808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현재 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Data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는 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4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개월 치의 기간이 짧은 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Data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이기 때문에 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3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시간 후 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미세먼지 예측은 실패하였지만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, Data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가 앞으로 누적되면 실현할 수 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있다는 가능성을 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10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분 단위의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학습에서 확인할 수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있었다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-1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시간 후 미세먼지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예측 결과로 향후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서비스 </a:t>
            </a:r>
            <a:r>
              <a:rPr lang="ko-KR" altLang="en-US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구현의 가능성을 확인할 수 있었다</a:t>
            </a:r>
            <a:r>
              <a:rPr lang="en-US" altLang="ko-KR" sz="28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endParaRPr lang="en-US" altLang="ko-KR" sz="28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196" y="62186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9260" y="68335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서비스 제안 및 </a:t>
            </a:r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15029" y="146801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결론</a:t>
            </a:r>
            <a:endParaRPr lang="ko-KR" altLang="en-US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2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2337226" y="-4591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94634" y="1336695"/>
            <a:ext cx="10829958" cy="4684593"/>
            <a:chOff x="479376" y="1743992"/>
            <a:chExt cx="10829958" cy="4684593"/>
          </a:xfrm>
        </p:grpSpPr>
        <p:sp>
          <p:nvSpPr>
            <p:cNvPr id="2" name="TextBox 1"/>
            <p:cNvSpPr txBox="1"/>
            <p:nvPr/>
          </p:nvSpPr>
          <p:spPr>
            <a:xfrm>
              <a:off x="491270" y="2431677"/>
              <a:ext cx="108180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미세먼지는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여러 가지 복합한 성분을 가진 대기 중 부유 물질이다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대부분 자동차의 배기가스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,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도로 주행과정에서 발생하는 먼지에서 발생한다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입자의 크기와 화학적 조성이 건강 영향을 결정한다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미세먼지의 노출은 호흡기 및 심혈관계 질환의 발생과 관련이 있으며 사망률도 증가시키는 것으로 보고되고 있다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특히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,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크기가 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10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마이크로미터 이하의 작은 먼지 입자들은 폐와 혈중으로 유입될 수 있기 때문에 큰 위협이 된다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</a:t>
              </a:r>
              <a:endParaRPr lang="ko-KR" altLang="en-US" sz="16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16487" y="1904498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미세먼지의 위험성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6487" y="1743992"/>
              <a:ext cx="1837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서울대학교병원 건강칼럼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1270" y="4518580"/>
              <a:ext cx="568863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도로 </a:t>
              </a:r>
              <a:r>
                <a:rPr lang="ko-KR" altLang="en-US" sz="1600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재비산먼지는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Al, K, </a:t>
              </a:r>
              <a:r>
                <a:rPr lang="en-US" altLang="ko-KR" sz="1600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Ca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등의 지각물질에 기인하는 자연적 성분 외에도 배출가스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,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타이어 및 브레이크 마모 등에 의해 발생되는 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Cd, </a:t>
              </a:r>
              <a:r>
                <a:rPr lang="en-US" altLang="ko-KR" sz="1600" dirty="0" err="1">
                  <a:latin typeface="a시네마L" panose="02020600000000000000" pitchFamily="18" charset="-127"/>
                  <a:ea typeface="a시네마L" panose="02020600000000000000" pitchFamily="18" charset="-127"/>
                </a:rPr>
                <a:t>Pb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, Cr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등 유해한 인위적 성분을 포함하여 일반 먼지에 비해 더욱 인체에 해롭다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또한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,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입자가 미세하여 코 점막을 통해 걸러지지 않고 폐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(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뇌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)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까지 직접 침투해 천식과 폐암 등의 호흡기질환을 유발하며 교통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·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산업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·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건설 활동이 많은 대도시에서 발생하여 인체 건강에 피해를 준다</a:t>
              </a:r>
              <a:r>
                <a:rPr lang="en-US" altLang="ko-KR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.</a:t>
              </a:r>
              <a:endParaRPr lang="ko-KR" altLang="en-US" sz="14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9376" y="3983695"/>
              <a:ext cx="3788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도로 </a:t>
              </a:r>
              <a:r>
                <a:rPr lang="ko-KR" altLang="en-US" sz="2400" b="1" dirty="0" err="1">
                  <a:latin typeface="a장미다방" panose="02020600000000000000" pitchFamily="18" charset="-127"/>
                  <a:ea typeface="a장미다방" panose="02020600000000000000" pitchFamily="18" charset="-127"/>
                </a:rPr>
                <a:t>재비산먼지의</a:t>
              </a:r>
              <a:r>
                <a:rPr lang="ko-KR" altLang="en-US" sz="2400" b="1" dirty="0">
                  <a:latin typeface="a장미다방" panose="02020600000000000000" pitchFamily="18" charset="-127"/>
                  <a:ea typeface="a장미다방" panose="02020600000000000000" pitchFamily="18" charset="-127"/>
                </a:rPr>
                <a:t> 유해성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1398" y="382119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환경부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070" y="3498698"/>
              <a:ext cx="4079180" cy="2929887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543962" y="683352"/>
            <a:ext cx="6880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서론</a:t>
            </a:r>
            <a:endParaRPr lang="en-US" altLang="ko-KR" sz="20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4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2337226" y="-4591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681741"/>
              </p:ext>
            </p:extLst>
          </p:nvPr>
        </p:nvGraphicFramePr>
        <p:xfrm>
          <a:off x="713610" y="2055566"/>
          <a:ext cx="5256584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4216" y="5013176"/>
            <a:ext cx="9446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미세먼지에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대한 국민들의 관심이 증가하는 가운데 환경부는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2022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년까지 국내 미세먼지 배출량의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30%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를 삭감한다는 국정과제 목표 이행을 위해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2018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년도 관련 예산을 대폭 증액하였다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.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예산 중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'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대기환경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'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부문을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33.5%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늘어난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7043</a:t>
            </a:r>
            <a:r>
              <a:rPr lang="ko-KR" altLang="en-US" sz="2000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억원으로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편성했으며 도로청소차량 보급예산을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134</a:t>
            </a:r>
            <a:r>
              <a:rPr lang="ko-KR" altLang="en-US" sz="2000" dirty="0" err="1">
                <a:latin typeface="a시네마L" panose="02020600000000000000" pitchFamily="18" charset="-127"/>
                <a:ea typeface="a시네마L" panose="02020600000000000000" pitchFamily="18" charset="-127"/>
              </a:rPr>
              <a:t>억원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(112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대분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)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에서 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165</a:t>
            </a:r>
            <a:r>
              <a:rPr lang="ko-KR" altLang="en-US" sz="2000" dirty="0" err="1">
                <a:latin typeface="a시네마L" panose="02020600000000000000" pitchFamily="18" charset="-127"/>
                <a:ea typeface="a시네마L" panose="02020600000000000000" pitchFamily="18" charset="-127"/>
              </a:rPr>
              <a:t>억원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(137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대분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)</a:t>
            </a:r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으로 증액하였다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sz="20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995314"/>
            <a:ext cx="5126360" cy="2856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1704" y="1700808"/>
            <a:ext cx="5120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전반적으로 감소 추세이나 </a:t>
            </a:r>
            <a:r>
              <a:rPr lang="en-US" altLang="ko-KR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WHO </a:t>
            </a:r>
            <a:r>
              <a:rPr lang="ko-KR" altLang="en-US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권고기준</a:t>
            </a:r>
            <a:r>
              <a:rPr lang="en-US" altLang="ko-KR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(20㎍/㎥)</a:t>
            </a:r>
            <a:r>
              <a:rPr lang="ko-KR" altLang="en-US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을 크게 초과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7528" y="1700808"/>
            <a:ext cx="327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구글에서</a:t>
            </a:r>
            <a:r>
              <a:rPr lang="ko-KR" altLang="en-US" sz="1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미세먼지 검색 빈도 증가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3962" y="683352"/>
            <a:ext cx="6880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서론</a:t>
            </a:r>
            <a:endParaRPr lang="en-US" altLang="ko-KR" sz="20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80" y="2132856"/>
            <a:ext cx="8288863" cy="332828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585223" y="1124744"/>
            <a:ext cx="11055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국립환경과학원의 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발표에 따르면 비산먼지는 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2013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년 전국 미세먼지 배출량 중 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44%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를 차지 </a:t>
            </a:r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했으며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도로 </a:t>
            </a:r>
            <a:r>
              <a:rPr lang="ko-KR" altLang="en-US" sz="2400" dirty="0" err="1">
                <a:latin typeface="a옛날사진관5" panose="02020600000000000000" pitchFamily="18" charset="-127"/>
                <a:ea typeface="a옛날사진관5" panose="02020600000000000000" pitchFamily="18" charset="-127"/>
              </a:rPr>
              <a:t>재비산먼지는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전국 비산먼지 배출량의 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45%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로 이는 전체 미세먼지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(PM</a:t>
            </a:r>
            <a:r>
              <a:rPr lang="en-US" altLang="ko-KR" sz="2400" baseline="-25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10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) 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배출량의 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20%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에 해당한다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sz="24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5763058" y="5151890"/>
            <a:ext cx="864096" cy="601771"/>
          </a:xfrm>
          <a:prstGeom prst="downArrow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01830" y="6002124"/>
            <a:ext cx="998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도로 비산먼지 제거가 미세먼지 저감에 큰 역할을 할 수 있다</a:t>
            </a:r>
            <a:r>
              <a:rPr lang="en-US" altLang="ko-KR" sz="2800" b="1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sz="2800" b="1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2" name="_x490659008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5707865"/>
            <a:ext cx="763108" cy="61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63250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344472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4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59985" y="4026448"/>
            <a:ext cx="2793210" cy="238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디자인웹바탕" pitchFamily="18" charset="-127"/>
                <a:ea typeface="-윤디자인웹바탕" pitchFamily="18" charset="-127"/>
              </a:rPr>
              <a:t>중략</a:t>
            </a:r>
            <a:endParaRPr lang="en-US" altLang="ko-KR" sz="1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디자인웹바탕" pitchFamily="18" charset="-127"/>
              <a:ea typeface="-윤디자인웹바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47928" y="4026448"/>
            <a:ext cx="2793210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디자인웹바탕" pitchFamily="18" charset="-127"/>
                <a:ea typeface="-윤디자인웹바탕" pitchFamily="18" charset="-127"/>
              </a:rPr>
              <a:t>시장에 출시된 많은 소주 브랜드들은 차별화를 표방하는 동시에 중략</a:t>
            </a:r>
            <a:endParaRPr lang="en-US" altLang="ko-KR" sz="1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디자인웹바탕" pitchFamily="18" charset="-127"/>
              <a:ea typeface="-윤디자인웹바탕" pitchFamily="18" charset="-127"/>
            </a:endParaRPr>
          </a:p>
        </p:txBody>
      </p:sp>
      <p:pic>
        <p:nvPicPr>
          <p:cNvPr id="7" name="그림 6" descr="../스크린샷%202017-08-10%20오후%204.50.5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91" y="3103994"/>
            <a:ext cx="3405978" cy="1829724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pic>
        <p:nvPicPr>
          <p:cNvPr id="8" name="그림 7" descr="../스크린샷%202017-08-10%20오후%204.53.3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32" y="3097109"/>
            <a:ext cx="3689756" cy="1829724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pic>
        <p:nvPicPr>
          <p:cNvPr id="9" name="그림 8" descr="../스크린샷%202017-08-10%20오후%204.51.2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00" y="3097109"/>
            <a:ext cx="3671678" cy="1829724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10" name="TextBox 9"/>
          <p:cNvSpPr txBox="1"/>
          <p:nvPr/>
        </p:nvSpPr>
        <p:spPr>
          <a:xfrm>
            <a:off x="1379060" y="499671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분진흡입차량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5484" y="499671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노면청소차량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1370" y="494116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고압살수청소차량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3962" y="683352"/>
            <a:ext cx="6880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서론</a:t>
            </a:r>
            <a:endParaRPr lang="en-US" altLang="ko-KR" sz="20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5400" y="1700808"/>
            <a:ext cx="10905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도로청소차량이란</a:t>
            </a:r>
            <a:r>
              <a:rPr lang="en-US" altLang="ko-KR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도로에 쌓여있는 비산먼지를 제거하기 위해 제작된 특수한 차량으로 세 종류의 </a:t>
            </a:r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차량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이</a:t>
            </a:r>
            <a:r>
              <a:rPr lang="ko-KR" altLang="en-US" sz="2400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운행되고 </a:t>
            </a:r>
            <a:r>
              <a:rPr lang="ko-KR" altLang="en-US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있다</a:t>
            </a:r>
            <a:r>
              <a:rPr lang="en-US" altLang="ko-KR" sz="24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lang="ko-KR" altLang="en-US" sz="24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3735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3962" y="683352"/>
            <a:ext cx="6880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서론</a:t>
            </a:r>
            <a:endParaRPr lang="en-US" altLang="ko-KR" sz="20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2337226" y="-4591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698405" y="-7648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4241"/>
              </p:ext>
            </p:extLst>
          </p:nvPr>
        </p:nvGraphicFramePr>
        <p:xfrm>
          <a:off x="695400" y="1668780"/>
          <a:ext cx="6840758" cy="209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748"/>
                <a:gridCol w="1398213"/>
                <a:gridCol w="2087533"/>
                <a:gridCol w="2376264"/>
              </a:tblGrid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구분</a:t>
                      </a:r>
                      <a:endParaRPr lang="ko-KR" altLang="en-US" sz="1600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34EA2">
                            <a:shade val="30000"/>
                            <a:satMod val="115000"/>
                          </a:srgbClr>
                        </a:gs>
                        <a:gs pos="50000">
                          <a:srgbClr val="034EA2">
                            <a:shade val="67500"/>
                            <a:satMod val="115000"/>
                          </a:srgbClr>
                        </a:gs>
                        <a:gs pos="100000">
                          <a:srgbClr val="034EA2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도로연장</a:t>
                      </a:r>
                      <a:endParaRPr lang="en-US" altLang="ko-KR" sz="1600" dirty="0" smtClean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(km)</a:t>
                      </a:r>
                      <a:endParaRPr lang="ko-KR" altLang="en-US" sz="1600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34EA2">
                            <a:shade val="30000"/>
                            <a:satMod val="115000"/>
                          </a:srgbClr>
                        </a:gs>
                        <a:gs pos="50000">
                          <a:srgbClr val="034EA2">
                            <a:shade val="67500"/>
                            <a:satMod val="115000"/>
                          </a:srgbClr>
                        </a:gs>
                        <a:gs pos="100000">
                          <a:srgbClr val="034EA2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총 도로청소차량 수</a:t>
                      </a:r>
                      <a:endParaRPr lang="en-US" altLang="ko-KR" sz="1600" dirty="0" smtClean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세 종류의 합</a:t>
                      </a:r>
                      <a:r>
                        <a:rPr lang="en-US" altLang="ko-KR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)</a:t>
                      </a:r>
                      <a:endParaRPr lang="ko-KR" altLang="en-US" sz="1600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34EA2">
                            <a:shade val="30000"/>
                            <a:satMod val="115000"/>
                          </a:srgbClr>
                        </a:gs>
                        <a:gs pos="50000">
                          <a:srgbClr val="034EA2">
                            <a:shade val="67500"/>
                            <a:satMod val="115000"/>
                          </a:srgbClr>
                        </a:gs>
                        <a:gs pos="100000">
                          <a:srgbClr val="034EA2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도로청소차량 한 대당 </a:t>
                      </a:r>
                      <a:endParaRPr lang="en-US" altLang="ko-KR" sz="1600" dirty="0" smtClean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담당 도로구간</a:t>
                      </a:r>
                      <a:r>
                        <a:rPr lang="en-US" altLang="ko-KR" sz="1600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(km)</a:t>
                      </a:r>
                      <a:endParaRPr lang="ko-KR" altLang="en-US" sz="1600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34EA2">
                            <a:shade val="30000"/>
                            <a:satMod val="115000"/>
                          </a:srgbClr>
                        </a:gs>
                        <a:gs pos="50000">
                          <a:srgbClr val="034EA2">
                            <a:shade val="67500"/>
                            <a:satMod val="115000"/>
                          </a:srgbClr>
                        </a:gs>
                        <a:gs pos="100000">
                          <a:srgbClr val="034EA2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</a:tr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서울시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8,239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389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21.18 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인천시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2,772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69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40.17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경기도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12,859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261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49.27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</a:tr>
              <a:tr h="378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대구시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2,804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35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시네마L" panose="02020600000000000000" pitchFamily="18" charset="-127"/>
                          <a:ea typeface="a시네마L" panose="02020600000000000000" pitchFamily="18" charset="-127"/>
                        </a:rPr>
                        <a:t>80.11</a:t>
                      </a:r>
                      <a:endParaRPr lang="ko-KR" altLang="en-US" dirty="0">
                        <a:latin typeface="a시네마L" panose="02020600000000000000" pitchFamily="18" charset="-127"/>
                        <a:ea typeface="a시네마L" panose="02020600000000000000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7773086" y="1732077"/>
            <a:ext cx="3651504" cy="1940733"/>
            <a:chOff x="7823639" y="4271068"/>
            <a:chExt cx="3651504" cy="1940733"/>
          </a:xfrm>
        </p:grpSpPr>
        <p:sp>
          <p:nvSpPr>
            <p:cNvPr id="5" name="TextBox 4"/>
            <p:cNvSpPr txBox="1"/>
            <p:nvPr/>
          </p:nvSpPr>
          <p:spPr>
            <a:xfrm>
              <a:off x="7931823" y="4321042"/>
              <a:ext cx="184731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23639" y="4271068"/>
              <a:ext cx="3651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 서울시를 </a:t>
              </a:r>
              <a:r>
                <a:rPr lang="ko-KR" altLang="en-US" sz="1600" dirty="0">
                  <a:latin typeface="a시네마L" panose="02020600000000000000" pitchFamily="18" charset="-127"/>
                  <a:ea typeface="a시네마L" panose="02020600000000000000" pitchFamily="18" charset="-127"/>
                </a:rPr>
                <a:t>제외한 지역은 </a:t>
              </a:r>
              <a:r>
                <a:rPr lang="ko-KR" altLang="en-US" sz="16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도로청소차량이 절대적으로 부족함을 알 수 있음</a:t>
              </a:r>
              <a:r>
                <a:rPr lang="en-US" altLang="ko-KR" sz="1600" dirty="0" smtClean="0">
                  <a:latin typeface="a시네마L" panose="02020600000000000000" pitchFamily="18" charset="-127"/>
                  <a:ea typeface="a시네마L" panose="02020600000000000000" pitchFamily="18" charset="-127"/>
                </a:rPr>
                <a:t>.</a:t>
              </a:r>
              <a:endParaRPr lang="ko-KR" altLang="en-US" sz="1600" dirty="0">
                <a:latin typeface="a시네마L" panose="02020600000000000000" pitchFamily="18" charset="-127"/>
                <a:ea typeface="a시네마L" panose="02020600000000000000" pitchFamily="18" charset="-127"/>
              </a:endParaRPr>
            </a:p>
          </p:txBody>
        </p:sp>
        <p:sp>
          <p:nvSpPr>
            <p:cNvPr id="8" name="아래쪽 화살표 7"/>
            <p:cNvSpPr/>
            <p:nvPr/>
          </p:nvSpPr>
          <p:spPr>
            <a:xfrm>
              <a:off x="9251591" y="4843453"/>
              <a:ext cx="864096" cy="601771"/>
            </a:xfrm>
            <a:prstGeom prst="downArrow">
              <a:avLst/>
            </a:prstGeom>
            <a:solidFill>
              <a:srgbClr val="034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90767" y="5503915"/>
              <a:ext cx="3331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/>
                <a:t> 효율적인 도로 비산먼지 </a:t>
              </a:r>
              <a:endParaRPr lang="en-US" altLang="ko-KR" sz="2000" b="1" dirty="0" smtClean="0"/>
            </a:p>
            <a:p>
              <a:r>
                <a:rPr lang="ko-KR" altLang="en-US" sz="2000" b="1" dirty="0" smtClean="0"/>
                <a:t>제거 </a:t>
              </a:r>
              <a:r>
                <a:rPr lang="ko-KR" altLang="en-US" sz="2000" b="1" dirty="0"/>
                <a:t>경로가 </a:t>
              </a:r>
              <a:r>
                <a:rPr lang="ko-KR" altLang="en-US" sz="2000" b="1" dirty="0" smtClean="0"/>
                <a:t>필요</a:t>
              </a:r>
              <a:r>
                <a:rPr lang="en-US" altLang="ko-KR" sz="2000" b="1" dirty="0" smtClean="0"/>
                <a:t>.</a:t>
              </a:r>
              <a:endParaRPr lang="ko-KR" altLang="en-US" sz="2000" b="1" dirty="0"/>
            </a:p>
          </p:txBody>
        </p:sp>
        <p:pic>
          <p:nvPicPr>
            <p:cNvPr id="1025" name="_x490659008" descr="cif000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249" y="5359899"/>
              <a:ext cx="463550" cy="376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404583" y="4061073"/>
            <a:ext cx="8723863" cy="2032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문제점</a:t>
            </a:r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:</a:t>
            </a: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①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대구는 타 지역에 비해 도로 청소 한 대당 담당 도로구간의 길이가 </a:t>
            </a:r>
            <a:r>
              <a:rPr lang="ko-KR" altLang="en-US" dirty="0">
                <a:latin typeface="a시네마L" panose="02020600000000000000" pitchFamily="18" charset="-127"/>
                <a:ea typeface="a시네마L" panose="02020600000000000000" pitchFamily="18" charset="-127"/>
              </a:rPr>
              <a:t>굉장히 길다</a:t>
            </a:r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  <a:p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② 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예산 부족 문제로 인하여 타 지역과 같은 수의 도로청소차량을 확보하기에는 한계가 있다</a:t>
            </a:r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분석 목적</a:t>
            </a:r>
            <a:r>
              <a:rPr lang="en-US" altLang="ko-KR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:</a:t>
            </a:r>
          </a:p>
          <a:p>
            <a:r>
              <a:rPr lang="ko-KR" altLang="en-US" dirty="0" smtClean="0"/>
              <a:t> </a:t>
            </a:r>
            <a:r>
              <a:rPr lang="ko-KR" altLang="en-US" dirty="0" err="1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구획별</a:t>
            </a:r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미세먼지 농도 예측을 활용한 도로비산먼지 우선 청소구획 추천 서비스를 통해</a:t>
            </a:r>
            <a:endParaRPr lang="en-US" altLang="ko-KR" dirty="0" smtClean="0">
              <a:latin typeface="a시네마L" panose="02020600000000000000" pitchFamily="18" charset="-127"/>
              <a:ea typeface="a시네마L" panose="02020600000000000000" pitchFamily="18" charset="-127"/>
            </a:endParaRPr>
          </a:p>
          <a:p>
            <a:r>
              <a:rPr lang="ko-KR" altLang="en-US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한정된 자원의 효율적인 사용을 그 최종 목적으로 함</a:t>
            </a:r>
            <a:r>
              <a:rPr lang="en-US" altLang="ko-KR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주제 선정 이유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" y="37299"/>
            <a:ext cx="928675" cy="5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71664" y="5230685"/>
            <a:ext cx="570220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-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도로 청소는 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‘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앞으로 발생할 미세먼지를 줄이는 작업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’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이다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endParaRPr lang="ko-KR" altLang="en-US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1664" y="5662733"/>
            <a:ext cx="6365845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-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하지만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현재 값으로 위의 목적에 맞는 결과를 알 수 없기 때문에 </a:t>
            </a:r>
            <a:endParaRPr lang="en-US" altLang="ko-KR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‘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미세먼지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예측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’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을 통한 </a:t>
            </a:r>
            <a:r>
              <a:rPr lang="ko-KR" altLang="en-US" dirty="0" err="1">
                <a:latin typeface="a시네마B" panose="02020600000000000000" pitchFamily="18" charset="-127"/>
                <a:ea typeface="a시네마B" panose="02020600000000000000" pitchFamily="18" charset="-127"/>
              </a:rPr>
              <a:t>전ㆍ후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 차이 값이 필요하다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endParaRPr lang="ko-KR" altLang="en-US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7648" y="1403356"/>
            <a:ext cx="6043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왜 도로 비산 먼지 제거에 미세먼지 예측이 필요할까</a:t>
            </a:r>
            <a:r>
              <a:rPr lang="en-US" altLang="ko-KR" sz="2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?</a:t>
            </a:r>
            <a:endParaRPr lang="ko-KR" altLang="en-US" sz="20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214353" y="1961475"/>
            <a:ext cx="6768752" cy="2980282"/>
            <a:chOff x="2783632" y="1973984"/>
            <a:chExt cx="6768752" cy="2980282"/>
          </a:xfrm>
        </p:grpSpPr>
        <p:grpSp>
          <p:nvGrpSpPr>
            <p:cNvPr id="14" name="그룹 13"/>
            <p:cNvGrpSpPr/>
            <p:nvPr/>
          </p:nvGrpSpPr>
          <p:grpSpPr>
            <a:xfrm>
              <a:off x="3317400" y="1973984"/>
              <a:ext cx="5760072" cy="1800477"/>
              <a:chOff x="3173384" y="1901976"/>
              <a:chExt cx="5760072" cy="180047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173384" y="3332993"/>
                <a:ext cx="432048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블랙B" panose="02020600000000000000" pitchFamily="18" charset="-127"/>
                    <a:ea typeface="a블랙B" panose="02020600000000000000" pitchFamily="18" charset="-127"/>
                  </a:rPr>
                  <a:t>A</a:t>
                </a:r>
                <a:endParaRPr lang="ko-KR" altLang="en-US" dirty="0">
                  <a:latin typeface="a블랙B" panose="02020600000000000000" pitchFamily="18" charset="-127"/>
                  <a:ea typeface="a블랙B" panose="0202060000000000000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4048" y="1916832"/>
                <a:ext cx="432048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블랙B" panose="02020600000000000000" pitchFamily="18" charset="-127"/>
                    <a:ea typeface="a블랙B" panose="02020600000000000000" pitchFamily="18" charset="-127"/>
                  </a:rPr>
                  <a:t>B</a:t>
                </a:r>
                <a:endParaRPr lang="ko-KR" altLang="en-US" dirty="0">
                  <a:latin typeface="a블랙B" panose="02020600000000000000" pitchFamily="18" charset="-127"/>
                  <a:ea typeface="a블랙B" panose="02020600000000000000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09320" y="1902544"/>
                <a:ext cx="432048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블랙B" panose="02020600000000000000" pitchFamily="18" charset="-127"/>
                    <a:ea typeface="a블랙B" panose="02020600000000000000" pitchFamily="18" charset="-127"/>
                  </a:rPr>
                  <a:t>A</a:t>
                </a:r>
                <a:endParaRPr lang="ko-KR" altLang="en-US" dirty="0">
                  <a:latin typeface="a블랙B" panose="02020600000000000000" pitchFamily="18" charset="-127"/>
                  <a:ea typeface="a블랙B" panose="02020600000000000000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501408" y="1901976"/>
                <a:ext cx="432048" cy="369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블랙B" panose="02020600000000000000" pitchFamily="18" charset="-127"/>
                    <a:ea typeface="a블랙B" panose="02020600000000000000" pitchFamily="18" charset="-127"/>
                  </a:rPr>
                  <a:t>B</a:t>
                </a:r>
                <a:endParaRPr lang="ko-KR" altLang="en-US" dirty="0">
                  <a:latin typeface="a블랙B" panose="02020600000000000000" pitchFamily="18" charset="-127"/>
                  <a:ea typeface="a블랙B" panose="02020600000000000000" pitchFamily="18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783632" y="2348880"/>
              <a:ext cx="6768752" cy="2605386"/>
              <a:chOff x="2783632" y="2348880"/>
              <a:chExt cx="6768752" cy="260538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2783632" y="2348880"/>
                <a:ext cx="6768752" cy="1872208"/>
                <a:chOff x="2639616" y="2276872"/>
                <a:chExt cx="6768752" cy="1872208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3143672" y="3702744"/>
                  <a:ext cx="432048" cy="44633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3935760" y="2276872"/>
                  <a:ext cx="432048" cy="187220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680176" y="3702744"/>
                  <a:ext cx="432048" cy="43204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8472264" y="2792932"/>
                  <a:ext cx="432048" cy="134185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" name="직선 연결선 4"/>
                <p:cNvCxnSpPr/>
                <p:nvPr/>
              </p:nvCxnSpPr>
              <p:spPr>
                <a:xfrm>
                  <a:off x="2639616" y="4149080"/>
                  <a:ext cx="2160240" cy="0"/>
                </a:xfrm>
                <a:prstGeom prst="line">
                  <a:avLst/>
                </a:prstGeom>
                <a:ln w="50800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/>
                <p:nvPr/>
              </p:nvCxnSpPr>
              <p:spPr>
                <a:xfrm>
                  <a:off x="7248128" y="4134792"/>
                  <a:ext cx="2160240" cy="0"/>
                </a:xfrm>
                <a:prstGeom prst="line">
                  <a:avLst/>
                </a:prstGeom>
                <a:ln w="50800">
                  <a:solidFill>
                    <a:srgbClr val="40404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오른쪽 화살표 5"/>
                <p:cNvSpPr/>
                <p:nvPr/>
              </p:nvSpPr>
              <p:spPr>
                <a:xfrm>
                  <a:off x="5780338" y="2927238"/>
                  <a:ext cx="812933" cy="811510"/>
                </a:xfrm>
                <a:prstGeom prst="rightArrow">
                  <a:avLst/>
                </a:prstGeom>
                <a:solidFill>
                  <a:srgbClr val="034EA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702118" y="2291735"/>
                  <a:ext cx="398989" cy="1411009"/>
                </a:xfrm>
                <a:prstGeom prst="rect">
                  <a:avLst/>
                </a:prstGeom>
                <a:pattFill prst="trellis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rgbClr val="034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8490356" y="2283931"/>
                  <a:ext cx="402979" cy="509285"/>
                </a:xfrm>
                <a:prstGeom prst="rect">
                  <a:avLst/>
                </a:prstGeom>
                <a:pattFill prst="trellis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rgbClr val="034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5423331" y="4377613"/>
                <a:ext cx="2466084" cy="576653"/>
                <a:chOff x="6881303" y="3556949"/>
                <a:chExt cx="2466084" cy="576653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6888430" y="3668344"/>
                  <a:ext cx="620098" cy="155943"/>
                </a:xfrm>
                <a:prstGeom prst="rect">
                  <a:avLst/>
                </a:prstGeom>
                <a:pattFill prst="trellis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solidFill>
                    <a:srgbClr val="034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6881303" y="3931093"/>
                  <a:ext cx="632562" cy="15907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529375" y="3556949"/>
                  <a:ext cx="1818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err="1">
                      <a:latin typeface="a시네마M" panose="02020600000000000000" pitchFamily="18" charset="-127"/>
                      <a:ea typeface="a시네마M" panose="02020600000000000000" pitchFamily="18" charset="-127"/>
                    </a:rPr>
                    <a:t>미세먼지변화량</a:t>
                  </a:r>
                  <a:endParaRPr lang="ko-KR" altLang="en-US" sz="1400" dirty="0">
                    <a:latin typeface="a시네마M" panose="02020600000000000000" pitchFamily="18" charset="-127"/>
                    <a:ea typeface="a시네마M" panose="02020600000000000000" pitchFamily="18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515087" y="3825825"/>
                  <a:ext cx="13452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a시네마M" panose="02020600000000000000" pitchFamily="18" charset="-127"/>
                      <a:ea typeface="a시네마M" panose="02020600000000000000" pitchFamily="18" charset="-127"/>
                    </a:rPr>
                    <a:t>기존 </a:t>
                  </a:r>
                  <a:r>
                    <a:rPr lang="ko-KR" altLang="en-US" sz="1400" dirty="0" err="1">
                      <a:latin typeface="a시네마M" panose="02020600000000000000" pitchFamily="18" charset="-127"/>
                      <a:ea typeface="a시네마M" panose="02020600000000000000" pitchFamily="18" charset="-127"/>
                    </a:rPr>
                    <a:t>미세먼지량</a:t>
                  </a:r>
                  <a:endParaRPr lang="ko-KR" altLang="en-US" sz="1400" dirty="0">
                    <a:latin typeface="a시네마M" panose="02020600000000000000" pitchFamily="18" charset="-127"/>
                    <a:ea typeface="a시네마M" panose="02020600000000000000" pitchFamily="18" charset="-127"/>
                  </a:endParaRPr>
                </a:p>
              </p:txBody>
            </p:sp>
          </p:grpSp>
        </p:grp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1847528" y="1873322"/>
            <a:ext cx="7704856" cy="3211862"/>
          </a:xfrm>
          <a:prstGeom prst="rect">
            <a:avLst/>
          </a:prstGeom>
          <a:noFill/>
          <a:ln w="25400">
            <a:solidFill>
              <a:srgbClr val="034EA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31159"/>
            <a:ext cx="5530010" cy="4388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72064" y="2111637"/>
            <a:ext cx="4527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일반적으로</a:t>
            </a:r>
            <a:r>
              <a:rPr lang="en-US" altLang="ko-KR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미세먼지 수치 현황은 </a:t>
            </a:r>
            <a:endParaRPr lang="en-US" altLang="ko-KR" sz="24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r>
              <a:rPr lang="ko-KR" altLang="en-US" sz="2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너무 큰 구획단위로 제시됨</a:t>
            </a:r>
            <a:endParaRPr lang="ko-KR" altLang="en-US" sz="2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750" y="6119718"/>
            <a:ext cx="23695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국립환경과학원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대기질</a:t>
            </a:r>
            <a:r>
              <a:rPr lang="ko-KR" altLang="en-US" sz="1100" dirty="0" smtClean="0"/>
              <a:t> 정보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816079" y="4119730"/>
            <a:ext cx="4383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 이와 같은 자료들은 미세먼지 저감 정책이 필요하다는 것을 시사하지만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, 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그 지역 내에서도 특히 어떤 지역이</a:t>
            </a:r>
            <a:r>
              <a:rPr lang="en-US" altLang="ko-KR" sz="2000" dirty="0">
                <a:latin typeface="a시네마L" panose="02020600000000000000" pitchFamily="18" charset="-127"/>
                <a:ea typeface="a시네마L" panose="02020600000000000000" pitchFamily="18" charset="-127"/>
              </a:rPr>
              <a:t> </a:t>
            </a:r>
            <a:r>
              <a:rPr lang="ko-KR" altLang="en-US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더 시급하게 저감 정책이 필요한지는 구체적으로 파악할 수 없다</a:t>
            </a:r>
            <a:r>
              <a:rPr lang="en-US" altLang="ko-KR" sz="2000" dirty="0" smtClean="0">
                <a:latin typeface="a시네마L" panose="02020600000000000000" pitchFamily="18" charset="-127"/>
                <a:ea typeface="a시네마L" panose="02020600000000000000" pitchFamily="18" charset="-127"/>
              </a:rPr>
              <a:t>.</a:t>
            </a:r>
            <a:endParaRPr lang="ko-KR" altLang="en-US" sz="2000" dirty="0">
              <a:latin typeface="a시네마L" panose="02020600000000000000" pitchFamily="18" charset="-127"/>
              <a:ea typeface="a시네마L" panose="02020600000000000000" pitchFamily="18" charset="-127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8544272" y="3303734"/>
            <a:ext cx="841400" cy="647012"/>
          </a:xfrm>
          <a:prstGeom prst="downArrow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9376" y="620688"/>
            <a:ext cx="11251060" cy="393700"/>
          </a:xfrm>
          <a:prstGeom prst="rect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962" y="666682"/>
            <a:ext cx="6880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spc="-150" dirty="0" smtClean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주제 선정 이유</a:t>
            </a:r>
            <a:endParaRPr lang="en-US" altLang="ko-KR" sz="1800" spc="-15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" y="25864"/>
            <a:ext cx="1520178" cy="5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CF75F-F439-4899-AE7E-85954A1FFF7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335094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0623126" y="332656"/>
            <a:ext cx="216024" cy="216024"/>
          </a:xfrm>
          <a:prstGeom prst="ellipse">
            <a:avLst/>
          </a:prstGeom>
          <a:solidFill>
            <a:srgbClr val="034EA2"/>
          </a:solidFill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911158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11199190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487222" y="332656"/>
            <a:ext cx="216024" cy="216024"/>
          </a:xfrm>
          <a:prstGeom prst="ellipse">
            <a:avLst/>
          </a:prstGeom>
          <a:noFill/>
          <a:ln>
            <a:solidFill>
              <a:srgbClr val="034E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2750" y="1177230"/>
            <a:ext cx="307488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왜 구획 분석을 진행하는가</a:t>
            </a:r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?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5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6212</TotalTime>
  <Words>1097</Words>
  <Application>Microsoft Office PowerPoint</Application>
  <PresentationFormat>와이드스크린</PresentationFormat>
  <Paragraphs>214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a시네마B</vt:lpstr>
      <vt:lpstr>a옛날사진관4</vt:lpstr>
      <vt:lpstr>a시네마M</vt:lpstr>
      <vt:lpstr>a옛날사진관5</vt:lpstr>
      <vt:lpstr>a시네마L</vt:lpstr>
      <vt:lpstr>Cambria Math</vt:lpstr>
      <vt:lpstr>Arial</vt:lpstr>
      <vt:lpstr>a옛날사진관2</vt:lpstr>
      <vt:lpstr>a블랙B</vt:lpstr>
      <vt:lpstr>a장미다방</vt:lpstr>
      <vt:lpstr>맑은 고딕</vt:lpstr>
      <vt:lpstr>-윤디자인웹바탕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데이터분석센터</cp:lastModifiedBy>
  <cp:revision>241</cp:revision>
  <dcterms:created xsi:type="dcterms:W3CDTF">2016-10-14T09:50:30Z</dcterms:created>
  <dcterms:modified xsi:type="dcterms:W3CDTF">2017-11-21T00:50:27Z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